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79" r:id="rId1"/>
    <p:sldMasterId id="2147483659" r:id="rId2"/>
    <p:sldMasterId id="2147483669" r:id="rId3"/>
  </p:sldMasterIdLst>
  <p:notesMasterIdLst>
    <p:notesMasterId r:id="rId28"/>
  </p:notesMasterIdLst>
  <p:handoutMasterIdLst>
    <p:handoutMasterId r:id="rId29"/>
  </p:handoutMasterIdLst>
  <p:sldIdLst>
    <p:sldId id="715" r:id="rId4"/>
    <p:sldId id="735" r:id="rId5"/>
    <p:sldId id="736" r:id="rId6"/>
    <p:sldId id="737" r:id="rId7"/>
    <p:sldId id="734" r:id="rId8"/>
    <p:sldId id="738" r:id="rId9"/>
    <p:sldId id="740" r:id="rId10"/>
    <p:sldId id="741" r:id="rId11"/>
    <p:sldId id="742" r:id="rId12"/>
    <p:sldId id="743" r:id="rId13"/>
    <p:sldId id="745" r:id="rId14"/>
    <p:sldId id="757" r:id="rId15"/>
    <p:sldId id="744" r:id="rId16"/>
    <p:sldId id="755" r:id="rId17"/>
    <p:sldId id="756" r:id="rId18"/>
    <p:sldId id="750" r:id="rId19"/>
    <p:sldId id="754" r:id="rId20"/>
    <p:sldId id="758" r:id="rId21"/>
    <p:sldId id="759" r:id="rId22"/>
    <p:sldId id="760" r:id="rId23"/>
    <p:sldId id="761" r:id="rId24"/>
    <p:sldId id="762" r:id="rId25"/>
    <p:sldId id="751" r:id="rId26"/>
    <p:sldId id="764" r:id="rId27"/>
  </p:sldIdLst>
  <p:sldSz cx="9144000" cy="5143500" type="screen16x9"/>
  <p:notesSz cx="6858000" cy="9313863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ヒラギノ角ゴ Pro W3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ヒラギノ角ゴ Pro W3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ヒラギノ角ゴ Pro W3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ヒラギノ角ゴ Pro W3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ヒラギノ角ゴ Pro W3"/>
        <a:cs typeface="Arial" charset="0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ヒラギノ角ゴ Pro W3"/>
        <a:cs typeface="Arial" charset="0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ヒラギノ角ゴ Pro W3"/>
        <a:cs typeface="Arial" charset="0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ヒラギノ角ゴ Pro W3"/>
        <a:cs typeface="Arial" charset="0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ヒラギノ角ゴ Pro W3"/>
        <a:cs typeface="Arial" charset="0"/>
      </a:defRPr>
    </a:lvl9pPr>
  </p:defaultTextStyle>
  <p:extLst>
    <p:ext uri="{521415D9-36F7-43E2-AB2F-B90AF26B5E84}">
      <p14:sectionLst xmlns:p14="http://schemas.microsoft.com/office/powerpoint/2010/main">
        <p14:section name="Untitled Section" id="{3540F3E4-3A56-594D-A98C-62123F4F527F}">
          <p14:sldIdLst>
            <p14:sldId id="715"/>
            <p14:sldId id="735"/>
            <p14:sldId id="736"/>
            <p14:sldId id="737"/>
            <p14:sldId id="734"/>
            <p14:sldId id="738"/>
            <p14:sldId id="740"/>
            <p14:sldId id="741"/>
            <p14:sldId id="742"/>
            <p14:sldId id="743"/>
            <p14:sldId id="745"/>
            <p14:sldId id="757"/>
            <p14:sldId id="744"/>
            <p14:sldId id="755"/>
            <p14:sldId id="756"/>
            <p14:sldId id="750"/>
            <p14:sldId id="754"/>
            <p14:sldId id="758"/>
            <p14:sldId id="759"/>
            <p14:sldId id="760"/>
            <p14:sldId id="761"/>
            <p14:sldId id="762"/>
            <p14:sldId id="751"/>
            <p14:sldId id="76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notes" clrMode="bw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A875"/>
    <a:srgbClr val="DE7E7A"/>
    <a:srgbClr val="FF0000"/>
    <a:srgbClr val="F33018"/>
    <a:srgbClr val="BF5700"/>
    <a:srgbClr val="C6531F"/>
    <a:srgbClr val="C01338"/>
    <a:srgbClr val="C00000"/>
    <a:srgbClr val="79C82A"/>
    <a:srgbClr val="D61C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56" autoAdjust="0"/>
    <p:restoredTop sz="86939" autoAdjust="0"/>
  </p:normalViewPr>
  <p:slideViewPr>
    <p:cSldViewPr>
      <p:cViewPr>
        <p:scale>
          <a:sx n="155" d="100"/>
          <a:sy n="155" d="100"/>
        </p:scale>
        <p:origin x="-80" y="14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20" d="100"/>
        <a:sy n="2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69" d="100"/>
          <a:sy n="69" d="100"/>
        </p:scale>
        <p:origin x="3401" y="55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presProps" Target="presProps.xml"/><Relationship Id="rId8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58738D0-53AC-3257-F5A3-9A4EF8E9DF3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B98BD77-74F3-CB7D-13F4-F15BB2FBB9A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CAC327-D33D-45A0-93AE-55BD06565BEE}" type="datetimeFigureOut">
              <a:rPr lang="en-US" smtClean="0"/>
              <a:t>5/17/23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73945A-15B4-6E70-612D-5228655C948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847138"/>
            <a:ext cx="2971800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D3A2F1-DB50-2DA9-B7DB-5D655805A92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847138"/>
            <a:ext cx="2971800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90BB4F-8CD6-4AE0-8C42-E9E7400205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7393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656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32" tIns="45666" rIns="91332" bIns="45666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cs typeface="ヒラギノ角ゴ Pro W3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656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32" tIns="45666" rIns="91332" bIns="45666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cs typeface="ヒラギノ角ゴ Pro W3"/>
              </a:defRPr>
            </a:lvl1pPr>
          </a:lstStyle>
          <a:p>
            <a:pPr>
              <a:defRPr/>
            </a:pPr>
            <a:fld id="{F6FD56A5-6355-4B13-B783-7CC5477550B3}" type="datetimeFigureOut">
              <a:rPr lang="en-US"/>
              <a:pPr>
                <a:defRPr/>
              </a:pPr>
              <a:t>5/17/23</a:t>
            </a:fld>
            <a:endParaRPr lang="en-US"/>
          </a:p>
        </p:txBody>
      </p:sp>
      <p:sp>
        <p:nvSpPr>
          <p:cNvPr id="1638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27025" y="700088"/>
            <a:ext cx="6203950" cy="349091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458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424085"/>
            <a:ext cx="5486400" cy="4191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32" tIns="45666" rIns="91332" bIns="4566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458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46554"/>
            <a:ext cx="2971800" cy="4656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32" tIns="45666" rIns="91332" bIns="45666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cs typeface="ヒラギノ角ゴ Pro W3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458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846554"/>
            <a:ext cx="2971800" cy="4656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32" tIns="45666" rIns="91332" bIns="45666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cs typeface="ヒラギノ角ゴ Pro W3"/>
              </a:defRPr>
            </a:lvl1pPr>
          </a:lstStyle>
          <a:p>
            <a:pPr>
              <a:defRPr/>
            </a:pPr>
            <a:fld id="{6E074355-CE0D-4C68-A6CB-C364ED71B33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09795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E074355-CE0D-4C68-A6CB-C364ED71B33B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2769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074355-CE0D-4C68-A6CB-C364ED71B33B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1227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074355-CE0D-4C68-A6CB-C364ED71B33B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4568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074355-CE0D-4C68-A6CB-C364ED71B33B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8246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074355-CE0D-4C68-A6CB-C364ED71B33B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115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343"/>
            <a:ext cx="7772400" cy="1102995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5613310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49028"/>
            <a:ext cx="4038600" cy="3108722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49028"/>
            <a:ext cx="4038600" cy="3108722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40437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20688" y="641510"/>
            <a:ext cx="3008313" cy="871538"/>
          </a:xfrm>
        </p:spPr>
        <p:txBody>
          <a:bodyPr anchor="ctr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3575050" y="920884"/>
            <a:ext cx="5111750" cy="4051166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2"/>
          </p:nvPr>
        </p:nvSpPr>
        <p:spPr>
          <a:xfrm>
            <a:off x="420688" y="1601629"/>
            <a:ext cx="3008313" cy="3141821"/>
          </a:xfrm>
        </p:spPr>
        <p:txBody>
          <a:bodyPr/>
          <a:lstStyle>
            <a:lvl1pPr marL="0" indent="0">
              <a:lnSpc>
                <a:spcPct val="114000"/>
              </a:lnSpc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490217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792288" y="3829050"/>
            <a:ext cx="5486400" cy="42576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85800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254817"/>
            <a:ext cx="5486400" cy="60293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267081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8229600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37360"/>
            <a:ext cx="8229600" cy="294894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307834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>
                <a:latin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859884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74470"/>
            <a:ext cx="4038600" cy="301752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74470"/>
            <a:ext cx="4038600" cy="301752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067509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688" y="641510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920884"/>
            <a:ext cx="5111750" cy="4051166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20688" y="1601629"/>
            <a:ext cx="3008313" cy="314182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369644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829050"/>
            <a:ext cx="5486400" cy="42576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85800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254817"/>
            <a:ext cx="5486400" cy="60293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361384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969085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0550"/>
            <a:ext cx="8229600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81150"/>
            <a:ext cx="8229600" cy="2914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775015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>
                <a:latin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  <a:latin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791588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g"/><Relationship Id="rId3" Type="http://schemas.openxmlformats.org/officeDocument/2006/relationships/slideLayout" Target="../slideLayouts/slideLayout9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5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7"/>
          <p:cNvSpPr>
            <a:spLocks noGrp="1"/>
          </p:cNvSpPr>
          <p:nvPr>
            <p:ph type="title"/>
          </p:nvPr>
        </p:nvSpPr>
        <p:spPr>
          <a:xfrm>
            <a:off x="495300" y="1200150"/>
            <a:ext cx="7886700" cy="1752600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/>
          <a:p>
            <a:r>
              <a:rPr lang="en-US" dirty="0"/>
              <a:t>Insert your</a:t>
            </a:r>
            <a:br>
              <a:rPr lang="en-US" dirty="0"/>
            </a:br>
            <a:r>
              <a:rPr lang="en-US" dirty="0"/>
              <a:t>headline here</a:t>
            </a:r>
            <a:br>
              <a:rPr lang="en-US" dirty="0"/>
            </a:br>
            <a:r>
              <a:rPr lang="en-US" dirty="0"/>
              <a:t>up to 3 lines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idx="1"/>
          </p:nvPr>
        </p:nvSpPr>
        <p:spPr>
          <a:xfrm>
            <a:off x="495300" y="3333749"/>
            <a:ext cx="7886700" cy="4572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Insert your subtitle or any additional description text here up to</a:t>
            </a:r>
            <a:br>
              <a:rPr lang="en-US" dirty="0"/>
            </a:br>
            <a:r>
              <a:rPr lang="en-US" dirty="0"/>
              <a:t>two lines of text or you can delete this text box</a:t>
            </a:r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628650" y="3105150"/>
            <a:ext cx="561975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9"/>
          <p:cNvSpPr txBox="1">
            <a:spLocks/>
          </p:cNvSpPr>
          <p:nvPr userDrawn="1"/>
        </p:nvSpPr>
        <p:spPr>
          <a:xfrm>
            <a:off x="490384" y="4171949"/>
            <a:ext cx="7886700" cy="45720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600" b="0" i="0" kern="12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50000"/>
              </a:lnSpc>
              <a:spcAft>
                <a:spcPts val="0"/>
              </a:spcAft>
            </a:pPr>
            <a:r>
              <a:rPr lang="en-US" sz="1050" b="0" i="0" cap="all" baseline="0" dirty="0">
                <a:latin typeface="Arial Black" charset="0"/>
              </a:rPr>
              <a:t>Presenter or speaker name</a:t>
            </a:r>
          </a:p>
          <a:p>
            <a:pPr fontAlgn="auto">
              <a:lnSpc>
                <a:spcPct val="30000"/>
              </a:lnSpc>
              <a:spcAft>
                <a:spcPts val="0"/>
              </a:spcAft>
            </a:pPr>
            <a:r>
              <a:rPr lang="en-US" sz="1050" dirty="0"/>
              <a:t>Position/Role,</a:t>
            </a:r>
            <a:r>
              <a:rPr lang="en-US" sz="1050" baseline="0" dirty="0"/>
              <a:t> The University of Texas at Austin</a:t>
            </a:r>
            <a:endParaRPr lang="en-US" sz="1050" dirty="0"/>
          </a:p>
        </p:txBody>
      </p:sp>
      <p:sp>
        <p:nvSpPr>
          <p:cNvPr id="16" name="Text Placeholder 9"/>
          <p:cNvSpPr txBox="1">
            <a:spLocks/>
          </p:cNvSpPr>
          <p:nvPr userDrawn="1"/>
        </p:nvSpPr>
        <p:spPr>
          <a:xfrm>
            <a:off x="548640" y="457200"/>
            <a:ext cx="7828444" cy="38929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600" b="0" i="0" kern="12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sz="1200" b="0" i="0" cap="all" baseline="0" dirty="0">
                <a:latin typeface="Arial Black" charset="0"/>
              </a:rPr>
              <a:t>Month 20xx</a:t>
            </a:r>
            <a:endParaRPr 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1503322918"/>
      </p:ext>
    </p:extLst>
  </p:cSld>
  <p:clrMap bg1="lt1" tx1="dk1" bg2="lt2" tx2="dk2" accent1="accent1" accent2="accent2" accent3="accent3" accent4="accent4" accent5="accent5" accent6="accent6" hlink="hlink" folHlink="folHlink"/>
  <p:txStyles>
    <p:titleStyle>
      <a:lvl1pPr algn="l" defTabSz="914400" rtl="0" eaLnBrk="1" latinLnBrk="0" hangingPunct="1">
        <a:lnSpc>
          <a:spcPts val="4000"/>
        </a:lnSpc>
        <a:spcBef>
          <a:spcPct val="0"/>
        </a:spcBef>
        <a:buNone/>
        <a:defRPr sz="4800" b="1" i="0" kern="800" cap="all" normalizeH="0" baseline="0">
          <a:solidFill>
            <a:schemeClr val="bg1"/>
          </a:solidFill>
          <a:latin typeface="Arial Black" charset="0"/>
          <a:ea typeface="Arial Black" charset="0"/>
          <a:cs typeface="Arial Black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/>
        <a:buNone/>
        <a:defRPr sz="1400" b="0" i="0" kern="1200" baseline="0">
          <a:solidFill>
            <a:schemeClr val="bg1"/>
          </a:solidFill>
          <a:latin typeface="Arial" charset="0"/>
          <a:ea typeface="Arial" charset="0"/>
          <a:cs typeface="Arial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b="0" i="0" kern="1200">
          <a:solidFill>
            <a:schemeClr val="bg1"/>
          </a:solidFill>
          <a:latin typeface="Arial" charset="0"/>
          <a:ea typeface="Arial" charset="0"/>
          <a:cs typeface="Arial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b="0" i="0" kern="1200">
          <a:solidFill>
            <a:schemeClr val="bg1"/>
          </a:solidFill>
          <a:latin typeface="Arial" charset="0"/>
          <a:ea typeface="Arial" charset="0"/>
          <a:cs typeface="Arial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bg1"/>
          </a:solidFill>
          <a:latin typeface="Arial" charset="0"/>
          <a:ea typeface="Arial" charset="0"/>
          <a:cs typeface="Arial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bg1"/>
          </a:solidFill>
          <a:latin typeface="Arial" charset="0"/>
          <a:ea typeface="Arial" charset="0"/>
          <a:cs typeface="Arial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628650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80210"/>
            <a:ext cx="8229600" cy="29489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818239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7" r:id="rId5"/>
    <p:sldLayoutId id="2147483668" r:id="rId6"/>
  </p:sldLayoutIdLst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>
              <a:lumMod val="85000"/>
              <a:lumOff val="15000"/>
            </a:schemeClr>
          </a:solidFill>
          <a:latin typeface="Arial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>
              <a:lumMod val="85000"/>
              <a:lumOff val="15000"/>
            </a:schemeClr>
          </a:solidFill>
          <a:latin typeface="Arial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>
              <a:lumMod val="85000"/>
              <a:lumOff val="15000"/>
            </a:schemeClr>
          </a:solidFill>
          <a:latin typeface="Arial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>
              <a:lumMod val="85000"/>
              <a:lumOff val="15000"/>
            </a:schemeClr>
          </a:solidFill>
          <a:latin typeface="Arial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>
              <a:lumMod val="85000"/>
              <a:lumOff val="15000"/>
            </a:schemeClr>
          </a:solidFill>
          <a:latin typeface="Arial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>
              <a:lumMod val="85000"/>
              <a:lumOff val="15000"/>
            </a:schemeClr>
          </a:solidFill>
          <a:latin typeface="Arial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9972"/>
            <a:ext cx="8229600" cy="29146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916386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7" r:id="rId5"/>
    <p:sldLayoutId id="2147483678" r:id="rId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6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10" Type="http://schemas.openxmlformats.org/officeDocument/2006/relationships/image" Target="../media/image19.svg"/><Relationship Id="rId4" Type="http://schemas.openxmlformats.org/officeDocument/2006/relationships/image" Target="../media/image13.svg"/><Relationship Id="rId9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/>
        </p:nvCxnSpPr>
        <p:spPr>
          <a:xfrm>
            <a:off x="628650" y="3105150"/>
            <a:ext cx="561975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9"/>
          <p:cNvSpPr txBox="1">
            <a:spLocks/>
          </p:cNvSpPr>
          <p:nvPr/>
        </p:nvSpPr>
        <p:spPr>
          <a:xfrm>
            <a:off x="548640" y="4114800"/>
            <a:ext cx="7886700" cy="45720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600" b="0" i="0" kern="12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50000"/>
              </a:lnSpc>
              <a:spcAft>
                <a:spcPts val="0"/>
              </a:spcAft>
            </a:pPr>
            <a:r>
              <a:rPr lang="en-US" sz="1050" b="0" i="0" cap="all" baseline="0" dirty="0">
                <a:latin typeface="Arial Black" charset="0"/>
              </a:rPr>
              <a:t>Jinghu hu</a:t>
            </a:r>
          </a:p>
          <a:p>
            <a:pPr fontAlgn="auto">
              <a:lnSpc>
                <a:spcPct val="30000"/>
              </a:lnSpc>
              <a:spcAft>
                <a:spcPts val="0"/>
              </a:spcAft>
            </a:pPr>
            <a:r>
              <a:rPr lang="en-US" sz="1050" dirty="0"/>
              <a:t>PhD Candidate,</a:t>
            </a:r>
            <a:r>
              <a:rPr lang="en-US" sz="1050" baseline="0" dirty="0"/>
              <a:t> The University of Texas at Austin</a:t>
            </a:r>
            <a:endParaRPr lang="en-US" sz="1050" dirty="0"/>
          </a:p>
        </p:txBody>
      </p:sp>
      <p:sp>
        <p:nvSpPr>
          <p:cNvPr id="13" name="Title Placeholder 7"/>
          <p:cNvSpPr txBox="1">
            <a:spLocks/>
          </p:cNvSpPr>
          <p:nvPr/>
        </p:nvSpPr>
        <p:spPr>
          <a:xfrm>
            <a:off x="502920" y="1200150"/>
            <a:ext cx="7886700" cy="1752600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4800" b="1" i="0" kern="800" cap="all" normalizeH="0" baseline="0">
                <a:solidFill>
                  <a:schemeClr val="bg1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altLang="zh-CN" sz="2400" dirty="0"/>
              <a:t>Reduced</a:t>
            </a:r>
            <a:r>
              <a:rPr lang="zh-CN" altLang="en-US" sz="2400" dirty="0"/>
              <a:t> </a:t>
            </a:r>
            <a:r>
              <a:rPr lang="en-US" altLang="zh-CN" sz="2400" dirty="0"/>
              <a:t>order</a:t>
            </a:r>
            <a:r>
              <a:rPr lang="zh-CN" altLang="en-US" sz="2400" dirty="0"/>
              <a:t> </a:t>
            </a:r>
            <a:r>
              <a:rPr lang="en-US" altLang="zh-CN" sz="2400" dirty="0"/>
              <a:t>heat</a:t>
            </a:r>
            <a:r>
              <a:rPr lang="zh-CN" altLang="en-US" sz="2400" dirty="0"/>
              <a:t> </a:t>
            </a:r>
            <a:r>
              <a:rPr lang="en-US" altLang="zh-CN" sz="2400" dirty="0"/>
              <a:t>transfer</a:t>
            </a:r>
            <a:r>
              <a:rPr lang="zh-CN" altLang="en-US" sz="2400" dirty="0"/>
              <a:t> </a:t>
            </a:r>
            <a:r>
              <a:rPr lang="en-US" altLang="zh-CN" sz="2400" dirty="0"/>
              <a:t>model</a:t>
            </a:r>
            <a:r>
              <a:rPr lang="zh-CN" altLang="en-US" sz="2400" dirty="0"/>
              <a:t> </a:t>
            </a:r>
            <a:r>
              <a:rPr lang="en-US" altLang="zh-CN" sz="2400" dirty="0"/>
              <a:t>to</a:t>
            </a:r>
            <a:r>
              <a:rPr lang="zh-CN" altLang="en-US" sz="2400" dirty="0"/>
              <a:t> </a:t>
            </a:r>
            <a:r>
              <a:rPr lang="en-US" altLang="zh-CN" sz="2400" dirty="0"/>
              <a:t>simulate</a:t>
            </a:r>
            <a:r>
              <a:rPr lang="zh-CN" altLang="en-US" sz="2400" dirty="0"/>
              <a:t>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battery</a:t>
            </a:r>
            <a:r>
              <a:rPr lang="zh-CN" altLang="en-US" sz="2400" dirty="0"/>
              <a:t> </a:t>
            </a:r>
            <a:r>
              <a:rPr lang="en-US" altLang="zh-CN" sz="2400" dirty="0"/>
              <a:t>cell</a:t>
            </a:r>
            <a:r>
              <a:rPr lang="zh-CN" altLang="en-US" sz="2400" dirty="0"/>
              <a:t> </a:t>
            </a:r>
            <a:r>
              <a:rPr lang="en-US" altLang="zh-CN" sz="2400" dirty="0"/>
              <a:t>thermal</a:t>
            </a:r>
            <a:r>
              <a:rPr lang="zh-CN" altLang="en-US" sz="2400" dirty="0"/>
              <a:t> </a:t>
            </a:r>
            <a:r>
              <a:rPr lang="en-US" altLang="zh-CN" sz="2400" dirty="0"/>
              <a:t>runaway</a:t>
            </a:r>
            <a:r>
              <a:rPr lang="zh-CN" altLang="en-US" sz="2400" dirty="0"/>
              <a:t> </a:t>
            </a:r>
            <a:r>
              <a:rPr lang="en-US" altLang="zh-CN" sz="2400" dirty="0"/>
              <a:t>propagation</a:t>
            </a:r>
            <a:r>
              <a:rPr lang="zh-CN" altLang="en-US" sz="2400" dirty="0"/>
              <a:t> </a:t>
            </a:r>
            <a:r>
              <a:rPr lang="en-US" altLang="zh-CN" sz="2400" dirty="0"/>
              <a:t>within</a:t>
            </a:r>
            <a:r>
              <a:rPr lang="zh-CN" altLang="en-US" sz="2400" dirty="0"/>
              <a:t> </a:t>
            </a:r>
            <a:r>
              <a:rPr lang="en-US" altLang="zh-CN" sz="2400" dirty="0"/>
              <a:t>a</a:t>
            </a:r>
            <a:r>
              <a:rPr lang="zh-CN" altLang="en-US" sz="2400" dirty="0"/>
              <a:t> </a:t>
            </a:r>
            <a:r>
              <a:rPr lang="en-US" altLang="zh-CN" sz="2400" dirty="0"/>
              <a:t>module</a:t>
            </a:r>
            <a:endParaRPr lang="en-US" sz="2400" dirty="0"/>
          </a:p>
        </p:txBody>
      </p:sp>
      <p:sp>
        <p:nvSpPr>
          <p:cNvPr id="15" name="Text Placeholder 9"/>
          <p:cNvSpPr txBox="1">
            <a:spLocks/>
          </p:cNvSpPr>
          <p:nvPr/>
        </p:nvSpPr>
        <p:spPr>
          <a:xfrm>
            <a:off x="548640" y="3333749"/>
            <a:ext cx="7886700" cy="4572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400" b="0" i="0" kern="12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8699" y="320040"/>
            <a:ext cx="1877397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2400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53">
            <a:extLst>
              <a:ext uri="{FF2B5EF4-FFF2-40B4-BE49-F238E27FC236}">
                <a16:creationId xmlns:a16="http://schemas.microsoft.com/office/drawing/2014/main" id="{DF3A7CD9-5310-863F-3354-369376001458}"/>
              </a:ext>
            </a:extLst>
          </p:cNvPr>
          <p:cNvSpPr txBox="1"/>
          <p:nvPr/>
        </p:nvSpPr>
        <p:spPr>
          <a:xfrm>
            <a:off x="46041" y="1165649"/>
            <a:ext cx="6087227" cy="36287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Cell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expansion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due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gas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production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took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place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before/during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TR</a:t>
            </a: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zh-CN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Such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expansions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led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cells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being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in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direct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contact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each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other,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significantly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increasing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magnitude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heat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transfers</a:t>
            </a: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zh-CN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Currently,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processing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method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would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be:</a:t>
            </a:r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In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width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direction,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if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none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two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adjacent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cells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went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into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thermal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runaway,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then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cell-to-cell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conduction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was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not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considered</a:t>
            </a:r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If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one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two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adjacent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cells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failed,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cell-to-cell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distance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was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reduced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half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(1.5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cm)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thermal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conduction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was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considered</a:t>
            </a:r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If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both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failed,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cell-to-cell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distance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was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assumed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be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1mm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thermal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conduction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was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considered</a:t>
            </a:r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air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thermal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conductivity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was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function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air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temperature</a:t>
            </a:r>
          </a:p>
        </p:txBody>
      </p:sp>
      <p:sp>
        <p:nvSpPr>
          <p:cNvPr id="57" name="Title 1">
            <a:extLst>
              <a:ext uri="{FF2B5EF4-FFF2-40B4-BE49-F238E27FC236}">
                <a16:creationId xmlns:a16="http://schemas.microsoft.com/office/drawing/2014/main" id="{44337782-5FC4-4431-73A1-83CFD1829FAD}"/>
              </a:ext>
            </a:extLst>
          </p:cNvPr>
          <p:cNvSpPr txBox="1">
            <a:spLocks/>
          </p:cNvSpPr>
          <p:nvPr/>
        </p:nvSpPr>
        <p:spPr>
          <a:xfrm>
            <a:off x="-1" y="450131"/>
            <a:ext cx="8888107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altLang="zh-CN" sz="2500" b="1" dirty="0"/>
              <a:t>Potential</a:t>
            </a:r>
            <a:r>
              <a:rPr lang="zh-CN" altLang="en-US" sz="2500" b="1" dirty="0"/>
              <a:t> </a:t>
            </a:r>
            <a:r>
              <a:rPr lang="en-US" altLang="zh-CN" sz="2500" b="1" dirty="0"/>
              <a:t>Conductions:</a:t>
            </a:r>
            <a:r>
              <a:rPr lang="zh-CN" altLang="en-US" sz="2500" b="1" dirty="0"/>
              <a:t> </a:t>
            </a:r>
            <a:r>
              <a:rPr lang="en-US" altLang="zh-CN" sz="2500" b="1" dirty="0"/>
              <a:t>due</a:t>
            </a:r>
            <a:r>
              <a:rPr lang="zh-CN" altLang="en-US" sz="2500" b="1" dirty="0"/>
              <a:t> </a:t>
            </a:r>
            <a:r>
              <a:rPr lang="en-US" altLang="zh-CN" sz="2500" b="1" dirty="0"/>
              <a:t>to</a:t>
            </a:r>
            <a:r>
              <a:rPr lang="zh-CN" altLang="en-US" sz="2500" b="1" dirty="0"/>
              <a:t> </a:t>
            </a:r>
            <a:r>
              <a:rPr lang="en-US" altLang="zh-CN" sz="2500" b="1" dirty="0"/>
              <a:t>the</a:t>
            </a:r>
            <a:r>
              <a:rPr lang="zh-CN" altLang="en-US" sz="2500" b="1" dirty="0"/>
              <a:t> </a:t>
            </a:r>
            <a:r>
              <a:rPr lang="en-US" altLang="zh-CN" sz="2500" b="1" dirty="0"/>
              <a:t>volume</a:t>
            </a:r>
            <a:r>
              <a:rPr lang="zh-CN" altLang="en-US" sz="2500" b="1" dirty="0"/>
              <a:t> </a:t>
            </a:r>
            <a:r>
              <a:rPr lang="en-US" altLang="zh-CN" sz="2500" b="1" dirty="0"/>
              <a:t>expansion</a:t>
            </a:r>
            <a:endParaRPr lang="en-US" sz="2500" b="1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ED5389E-6099-C3F2-EA7C-EB7C069439F8}"/>
              </a:ext>
            </a:extLst>
          </p:cNvPr>
          <p:cNvGrpSpPr/>
          <p:nvPr/>
        </p:nvGrpSpPr>
        <p:grpSpPr>
          <a:xfrm>
            <a:off x="6189108" y="1307381"/>
            <a:ext cx="2698998" cy="2218617"/>
            <a:chOff x="3581400" y="1467046"/>
            <a:chExt cx="2698998" cy="2218617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1049ED64-3ED8-BAF9-C0DE-7CD60F538822}"/>
                </a:ext>
              </a:extLst>
            </p:cNvPr>
            <p:cNvSpPr/>
            <p:nvPr/>
          </p:nvSpPr>
          <p:spPr>
            <a:xfrm>
              <a:off x="3581400" y="1472343"/>
              <a:ext cx="2553010" cy="2213320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D45E622-8577-4F92-DFE9-F9F6BC6A0BB8}"/>
                </a:ext>
              </a:extLst>
            </p:cNvPr>
            <p:cNvSpPr/>
            <p:nvPr/>
          </p:nvSpPr>
          <p:spPr>
            <a:xfrm>
              <a:off x="3758632" y="1693129"/>
              <a:ext cx="293134" cy="77395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559E32E-5243-1F1F-139F-FDA9399C49E5}"/>
                </a:ext>
              </a:extLst>
            </p:cNvPr>
            <p:cNvSpPr/>
            <p:nvPr/>
          </p:nvSpPr>
          <p:spPr>
            <a:xfrm>
              <a:off x="4392198" y="1693129"/>
              <a:ext cx="293134" cy="773957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4902B9E-B278-B904-EE9E-153DB0BBBCCB}"/>
                </a:ext>
              </a:extLst>
            </p:cNvPr>
            <p:cNvSpPr/>
            <p:nvPr/>
          </p:nvSpPr>
          <p:spPr>
            <a:xfrm>
              <a:off x="5025763" y="1693129"/>
              <a:ext cx="293134" cy="773957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2DABE0B-929E-D58A-BBB1-87F4A7A71FBA}"/>
                </a:ext>
              </a:extLst>
            </p:cNvPr>
            <p:cNvSpPr/>
            <p:nvPr/>
          </p:nvSpPr>
          <p:spPr>
            <a:xfrm>
              <a:off x="5659328" y="1693129"/>
              <a:ext cx="293134" cy="773957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D6C0FEC-14CA-9246-EB60-746C23C76D77}"/>
                </a:ext>
              </a:extLst>
            </p:cNvPr>
            <p:cNvSpPr txBox="1"/>
            <p:nvPr/>
          </p:nvSpPr>
          <p:spPr>
            <a:xfrm>
              <a:off x="5258834" y="1787398"/>
              <a:ext cx="293135" cy="3270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EB22B29-EBFB-3670-3813-2C765D284830}"/>
                </a:ext>
              </a:extLst>
            </p:cNvPr>
            <p:cNvSpPr/>
            <p:nvPr/>
          </p:nvSpPr>
          <p:spPr>
            <a:xfrm>
              <a:off x="3758632" y="2688053"/>
              <a:ext cx="293134" cy="773957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3303B54-3504-4DFB-3B4E-85FAA772E236}"/>
                </a:ext>
              </a:extLst>
            </p:cNvPr>
            <p:cNvSpPr/>
            <p:nvPr/>
          </p:nvSpPr>
          <p:spPr>
            <a:xfrm>
              <a:off x="4392198" y="2688053"/>
              <a:ext cx="293134" cy="773957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255E3D9-1555-7AEB-E2C4-5A9C56F6744D}"/>
                </a:ext>
              </a:extLst>
            </p:cNvPr>
            <p:cNvSpPr/>
            <p:nvPr/>
          </p:nvSpPr>
          <p:spPr>
            <a:xfrm>
              <a:off x="5025763" y="2688053"/>
              <a:ext cx="293134" cy="773957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937DF0F-4FF0-E517-1BC4-9191F3A6F05E}"/>
                </a:ext>
              </a:extLst>
            </p:cNvPr>
            <p:cNvSpPr/>
            <p:nvPr/>
          </p:nvSpPr>
          <p:spPr>
            <a:xfrm>
              <a:off x="5659328" y="2688053"/>
              <a:ext cx="293134" cy="773957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99A7522-C331-96FB-1C46-F59054337D61}"/>
                </a:ext>
              </a:extLst>
            </p:cNvPr>
            <p:cNvSpPr txBox="1"/>
            <p:nvPr/>
          </p:nvSpPr>
          <p:spPr>
            <a:xfrm>
              <a:off x="5258678" y="2736531"/>
              <a:ext cx="293135" cy="3270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240522AE-6162-CB00-67C0-84B1828AF45C}"/>
                </a:ext>
              </a:extLst>
            </p:cNvPr>
            <p:cNvSpPr txBox="1"/>
            <p:nvPr/>
          </p:nvSpPr>
          <p:spPr>
            <a:xfrm>
              <a:off x="5526367" y="1467046"/>
              <a:ext cx="754031" cy="2312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9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air</a:t>
              </a:r>
              <a:r>
                <a:rPr lang="zh-CN" altLang="en-US" sz="9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9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block</a:t>
              </a:r>
              <a:endParaRPr lang="en-US" sz="9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24E313A1-E2E2-EECF-0905-563823AA8D27}"/>
                </a:ext>
              </a:extLst>
            </p:cNvPr>
            <p:cNvCxnSpPr>
              <a:cxnSpLocks/>
              <a:stCxn id="7" idx="3"/>
              <a:endCxn id="8" idx="1"/>
            </p:cNvCxnSpPr>
            <p:nvPr/>
          </p:nvCxnSpPr>
          <p:spPr>
            <a:xfrm>
              <a:off x="4051766" y="2080108"/>
              <a:ext cx="340432" cy="0"/>
            </a:xfrm>
            <a:prstGeom prst="line">
              <a:avLst/>
            </a:prstGeom>
            <a:ln w="19050">
              <a:solidFill>
                <a:schemeClr val="accent2">
                  <a:lumMod val="60000"/>
                  <a:lumOff val="4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D19F573E-7F17-E6F2-E8BE-93B5B833A988}"/>
                </a:ext>
              </a:extLst>
            </p:cNvPr>
            <p:cNvCxnSpPr>
              <a:cxnSpLocks/>
              <a:stCxn id="7" idx="2"/>
              <a:endCxn id="12" idx="0"/>
            </p:cNvCxnSpPr>
            <p:nvPr/>
          </p:nvCxnSpPr>
          <p:spPr>
            <a:xfrm>
              <a:off x="3905199" y="2467086"/>
              <a:ext cx="0" cy="220967"/>
            </a:xfrm>
            <a:prstGeom prst="line">
              <a:avLst/>
            </a:prstGeom>
            <a:ln w="19050">
              <a:solidFill>
                <a:schemeClr val="accent2">
                  <a:lumMod val="60000"/>
                  <a:lumOff val="4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95EC8575-8145-89D1-C5B5-96F21841A126}"/>
                </a:ext>
              </a:extLst>
            </p:cNvPr>
            <p:cNvCxnSpPr>
              <a:cxnSpLocks/>
            </p:cNvCxnSpPr>
            <p:nvPr/>
          </p:nvCxnSpPr>
          <p:spPr>
            <a:xfrm>
              <a:off x="4045974" y="2464400"/>
              <a:ext cx="339128" cy="222834"/>
            </a:xfrm>
            <a:prstGeom prst="line">
              <a:avLst/>
            </a:prstGeom>
            <a:ln w="19050">
              <a:solidFill>
                <a:schemeClr val="accent2">
                  <a:lumMod val="60000"/>
                  <a:lumOff val="4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20" name="AutoShape 2">
            <a:extLst>
              <a:ext uri="{FF2B5EF4-FFF2-40B4-BE49-F238E27FC236}">
                <a16:creationId xmlns:a16="http://schemas.microsoft.com/office/drawing/2014/main" id="{7F83124D-9D9C-8DA5-9CD4-7E618E5A7DA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BD9E367-3C3C-FB9E-4D1E-34910D351AD9}"/>
              </a:ext>
            </a:extLst>
          </p:cNvPr>
          <p:cNvSpPr/>
          <p:nvPr/>
        </p:nvSpPr>
        <p:spPr>
          <a:xfrm>
            <a:off x="6277128" y="1407253"/>
            <a:ext cx="608323" cy="1031525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5982594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53">
            <a:extLst>
              <a:ext uri="{FF2B5EF4-FFF2-40B4-BE49-F238E27FC236}">
                <a16:creationId xmlns:a16="http://schemas.microsoft.com/office/drawing/2014/main" id="{DF3A7CD9-5310-863F-3354-369376001458}"/>
              </a:ext>
            </a:extLst>
          </p:cNvPr>
          <p:cNvSpPr txBox="1"/>
          <p:nvPr/>
        </p:nvSpPr>
        <p:spPr>
          <a:xfrm>
            <a:off x="46041" y="1165649"/>
            <a:ext cx="608722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During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TR,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certain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amount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gas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solid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particles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were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vented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from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cell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total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mass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loss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from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thermal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runaway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was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known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from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experiments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(~1kg/cell)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whole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mass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loss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process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was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assumed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take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place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within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seconds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volumetric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loss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rate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from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gas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was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obtained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from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experiments;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mass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loss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rate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from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gas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was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calculated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from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measured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volumetric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gas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venting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rate;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mass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loss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rate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from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particles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was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then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calculated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Title 1">
            <a:extLst>
              <a:ext uri="{FF2B5EF4-FFF2-40B4-BE49-F238E27FC236}">
                <a16:creationId xmlns:a16="http://schemas.microsoft.com/office/drawing/2014/main" id="{44337782-5FC4-4431-73A1-83CFD1829FAD}"/>
              </a:ext>
            </a:extLst>
          </p:cNvPr>
          <p:cNvSpPr txBox="1">
            <a:spLocks/>
          </p:cNvSpPr>
          <p:nvPr/>
        </p:nvSpPr>
        <p:spPr>
          <a:xfrm>
            <a:off x="-1" y="450131"/>
            <a:ext cx="8888107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altLang="zh-CN" sz="2500" b="1" dirty="0"/>
              <a:t>Energy</a:t>
            </a:r>
            <a:r>
              <a:rPr lang="zh-CN" altLang="en-US" sz="2500" b="1" dirty="0"/>
              <a:t> </a:t>
            </a:r>
            <a:r>
              <a:rPr lang="en-US" altLang="zh-CN" sz="2500" b="1" dirty="0"/>
              <a:t>transfer</a:t>
            </a:r>
            <a:r>
              <a:rPr lang="zh-CN" altLang="en-US" sz="2500" b="1" dirty="0"/>
              <a:t> </a:t>
            </a:r>
            <a:r>
              <a:rPr lang="en-US" altLang="zh-CN" sz="2500" b="1" dirty="0"/>
              <a:t>due</a:t>
            </a:r>
            <a:r>
              <a:rPr lang="zh-CN" altLang="en-US" sz="2500" b="1" dirty="0"/>
              <a:t> </a:t>
            </a:r>
            <a:r>
              <a:rPr lang="en-US" altLang="zh-CN" sz="2500" b="1" dirty="0"/>
              <a:t>to</a:t>
            </a:r>
            <a:r>
              <a:rPr lang="zh-CN" altLang="en-US" sz="2500" b="1" dirty="0"/>
              <a:t> </a:t>
            </a:r>
            <a:r>
              <a:rPr lang="en-US" altLang="zh-CN" sz="2500" b="1" dirty="0"/>
              <a:t>mass</a:t>
            </a:r>
            <a:r>
              <a:rPr lang="zh-CN" altLang="en-US" sz="2500" b="1" dirty="0"/>
              <a:t> </a:t>
            </a:r>
            <a:r>
              <a:rPr lang="en-US" altLang="zh-CN" sz="2500" b="1" dirty="0"/>
              <a:t>transfer:</a:t>
            </a:r>
            <a:r>
              <a:rPr lang="zh-CN" altLang="en-US" sz="2500" b="1" dirty="0"/>
              <a:t> </a:t>
            </a:r>
            <a:r>
              <a:rPr lang="en-US" altLang="zh-CN" sz="2500" b="1" dirty="0"/>
              <a:t>enthalpy</a:t>
            </a:r>
            <a:endParaRPr lang="en-US" sz="2500" b="1" dirty="0"/>
          </a:p>
        </p:txBody>
      </p:sp>
      <p:sp>
        <p:nvSpPr>
          <p:cNvPr id="20" name="AutoShape 2">
            <a:extLst>
              <a:ext uri="{FF2B5EF4-FFF2-40B4-BE49-F238E27FC236}">
                <a16:creationId xmlns:a16="http://schemas.microsoft.com/office/drawing/2014/main" id="{7F83124D-9D9C-8DA5-9CD4-7E618E5A7DA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19CF9237-964B-85B4-E064-D797FCACD8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9290" y="1165649"/>
            <a:ext cx="3134710" cy="230966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4AEFD68D-969D-26D2-C46C-79ED7169072B}"/>
              </a:ext>
            </a:extLst>
          </p:cNvPr>
          <p:cNvSpPr txBox="1"/>
          <p:nvPr/>
        </p:nvSpPr>
        <p:spPr>
          <a:xfrm>
            <a:off x="-37071" y="4794510"/>
            <a:ext cx="872387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800" dirty="0"/>
              <a:t>Graphs</a:t>
            </a:r>
            <a:r>
              <a:rPr lang="zh-CN" altLang="en-US" sz="800" dirty="0"/>
              <a:t> </a:t>
            </a:r>
            <a:r>
              <a:rPr lang="en-US" altLang="zh-CN" sz="800" dirty="0"/>
              <a:t>:</a:t>
            </a:r>
            <a:r>
              <a:rPr lang="zh-CN" altLang="en-US" sz="800" dirty="0"/>
              <a:t> </a:t>
            </a:r>
            <a:r>
              <a:rPr lang="en-US" altLang="zh-CN" sz="800" dirty="0"/>
              <a:t>Archibald,</a:t>
            </a:r>
            <a:r>
              <a:rPr lang="zh-CN" altLang="en-US" sz="800" dirty="0"/>
              <a:t> </a:t>
            </a:r>
            <a:r>
              <a:rPr lang="en-US" altLang="zh-CN" sz="800" dirty="0"/>
              <a:t>E.</a:t>
            </a:r>
            <a:r>
              <a:rPr lang="en-US" sz="800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Fire &amp; explosion hazards due to thermal runaway propagation in lithium-ion battery systems</a:t>
            </a:r>
          </a:p>
          <a:p>
            <a:r>
              <a:rPr lang="zh-CN" altLang="en-US" sz="800" dirty="0"/>
              <a:t> </a:t>
            </a:r>
            <a:r>
              <a:rPr lang="en-US" sz="800" dirty="0"/>
              <a:t>https://</a:t>
            </a:r>
            <a:r>
              <a:rPr lang="en-US" sz="800" dirty="0" err="1"/>
              <a:t>repositories.lib.utexas.edu</a:t>
            </a:r>
            <a:r>
              <a:rPr lang="en-US" sz="800" dirty="0"/>
              <a:t>/handle/2152/86761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171D42B-E5C7-8554-9196-5CD20065CFAA}"/>
              </a:ext>
            </a:extLst>
          </p:cNvPr>
          <p:cNvGrpSpPr/>
          <p:nvPr/>
        </p:nvGrpSpPr>
        <p:grpSpPr>
          <a:xfrm>
            <a:off x="6269544" y="3475310"/>
            <a:ext cx="2565214" cy="1387729"/>
            <a:chOff x="6322892" y="2198383"/>
            <a:chExt cx="2565214" cy="1387729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A869B7F2-12E3-DABD-5A5C-754EB5A0DD9C}"/>
                </a:ext>
              </a:extLst>
            </p:cNvPr>
            <p:cNvGrpSpPr/>
            <p:nvPr/>
          </p:nvGrpSpPr>
          <p:grpSpPr>
            <a:xfrm>
              <a:off x="6322892" y="2369194"/>
              <a:ext cx="2565214" cy="1216918"/>
              <a:chOff x="6426386" y="2245093"/>
              <a:chExt cx="2565214" cy="1216918"/>
            </a:xfrm>
          </p:grpSpPr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86897819-E0A4-8BA5-0E02-17CEDD674D9F}"/>
                  </a:ext>
                </a:extLst>
              </p:cNvPr>
              <p:cNvCxnSpPr/>
              <p:nvPr/>
            </p:nvCxnSpPr>
            <p:spPr>
              <a:xfrm>
                <a:off x="6426386" y="3462011"/>
                <a:ext cx="2565214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3AD820D0-02C9-5441-A7B7-5F65322050F0}"/>
                  </a:ext>
                </a:extLst>
              </p:cNvPr>
              <p:cNvSpPr/>
              <p:nvPr/>
            </p:nvSpPr>
            <p:spPr>
              <a:xfrm>
                <a:off x="6624512" y="2688053"/>
                <a:ext cx="281548" cy="77395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5643D618-F76C-79FD-42FC-FE6D513200EE}"/>
                  </a:ext>
                </a:extLst>
              </p:cNvPr>
              <p:cNvSpPr/>
              <p:nvPr/>
            </p:nvSpPr>
            <p:spPr>
              <a:xfrm>
                <a:off x="7191359" y="2688053"/>
                <a:ext cx="281548" cy="77395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9D30FB6-53E8-7293-2BB0-47DCDC5661CB}"/>
                  </a:ext>
                </a:extLst>
              </p:cNvPr>
              <p:cNvSpPr/>
              <p:nvPr/>
            </p:nvSpPr>
            <p:spPr>
              <a:xfrm>
                <a:off x="8470490" y="2688053"/>
                <a:ext cx="281548" cy="77395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6AB385C-9CDC-4AC3-4945-467FCA84BBEC}"/>
                  </a:ext>
                </a:extLst>
              </p:cNvPr>
              <p:cNvSpPr txBox="1"/>
              <p:nvPr/>
            </p:nvSpPr>
            <p:spPr>
              <a:xfrm>
                <a:off x="7825193" y="2831948"/>
                <a:ext cx="293135" cy="3270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…</a:t>
                </a: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AF41623-A72B-1F04-6666-2DF33D6ADB3E}"/>
                  </a:ext>
                </a:extLst>
              </p:cNvPr>
              <p:cNvSpPr/>
              <p:nvPr/>
            </p:nvSpPr>
            <p:spPr>
              <a:xfrm>
                <a:off x="6430044" y="2245093"/>
                <a:ext cx="2553010" cy="121691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5A0BF069-6A5A-C766-7588-9964150F2B35}"/>
                  </a:ext>
                </a:extLst>
              </p:cNvPr>
              <p:cNvCxnSpPr>
                <a:stCxn id="8" idx="0"/>
              </p:cNvCxnSpPr>
              <p:nvPr/>
            </p:nvCxnSpPr>
            <p:spPr>
              <a:xfrm flipV="1">
                <a:off x="6765286" y="2467086"/>
                <a:ext cx="0" cy="220967"/>
              </a:xfrm>
              <a:prstGeom prst="line">
                <a:avLst/>
              </a:prstGeom>
              <a:ln w="19050">
                <a:solidFill>
                  <a:schemeClr val="accent2">
                    <a:lumMod val="60000"/>
                    <a:lumOff val="40000"/>
                  </a:schemeClr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</p:grp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2A2C17F5-D1BD-9509-15EB-E3970B890A9E}"/>
                </a:ext>
              </a:extLst>
            </p:cNvPr>
            <p:cNvCxnSpPr/>
            <p:nvPr/>
          </p:nvCxnSpPr>
          <p:spPr>
            <a:xfrm flipV="1">
              <a:off x="7596317" y="2198383"/>
              <a:ext cx="0" cy="220967"/>
            </a:xfrm>
            <a:prstGeom prst="line">
              <a:avLst/>
            </a:prstGeom>
            <a:ln w="19050">
              <a:solidFill>
                <a:schemeClr val="accent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432429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53">
            <a:extLst>
              <a:ext uri="{FF2B5EF4-FFF2-40B4-BE49-F238E27FC236}">
                <a16:creationId xmlns:a16="http://schemas.microsoft.com/office/drawing/2014/main" id="{DF3A7CD9-5310-863F-3354-369376001458}"/>
              </a:ext>
            </a:extLst>
          </p:cNvPr>
          <p:cNvSpPr txBox="1"/>
          <p:nvPr/>
        </p:nvSpPr>
        <p:spPr>
          <a:xfrm>
            <a:off x="46041" y="1165649"/>
            <a:ext cx="5707355" cy="26117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air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block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was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assumed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have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constant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mass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throughout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process: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when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certain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amount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gas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vented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from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into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air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block,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same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amount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air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mass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would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leave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air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block</a:t>
            </a: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zh-CN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It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was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assumed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that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both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gas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solid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particles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will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exchange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heat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air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instantaneously</a:t>
            </a: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zh-CN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cell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masses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were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included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as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state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variables</a:t>
            </a: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zh-CN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Title 1">
            <a:extLst>
              <a:ext uri="{FF2B5EF4-FFF2-40B4-BE49-F238E27FC236}">
                <a16:creationId xmlns:a16="http://schemas.microsoft.com/office/drawing/2014/main" id="{44337782-5FC4-4431-73A1-83CFD1829FAD}"/>
              </a:ext>
            </a:extLst>
          </p:cNvPr>
          <p:cNvSpPr txBox="1">
            <a:spLocks/>
          </p:cNvSpPr>
          <p:nvPr/>
        </p:nvSpPr>
        <p:spPr>
          <a:xfrm>
            <a:off x="-1" y="450131"/>
            <a:ext cx="8888107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altLang="zh-CN" sz="2500" b="1" dirty="0"/>
              <a:t>Energy</a:t>
            </a:r>
            <a:r>
              <a:rPr lang="zh-CN" altLang="en-US" sz="2500" b="1" dirty="0"/>
              <a:t> </a:t>
            </a:r>
            <a:r>
              <a:rPr lang="en-US" altLang="zh-CN" sz="2500" b="1" dirty="0"/>
              <a:t>transfer</a:t>
            </a:r>
            <a:r>
              <a:rPr lang="zh-CN" altLang="en-US" sz="2500" b="1" dirty="0"/>
              <a:t> </a:t>
            </a:r>
            <a:r>
              <a:rPr lang="en-US" altLang="zh-CN" sz="2500" b="1" dirty="0"/>
              <a:t>due</a:t>
            </a:r>
            <a:r>
              <a:rPr lang="zh-CN" altLang="en-US" sz="2500" b="1" dirty="0"/>
              <a:t> </a:t>
            </a:r>
            <a:r>
              <a:rPr lang="en-US" altLang="zh-CN" sz="2500" b="1" dirty="0"/>
              <a:t>to</a:t>
            </a:r>
            <a:r>
              <a:rPr lang="zh-CN" altLang="en-US" sz="2500" b="1" dirty="0"/>
              <a:t> </a:t>
            </a:r>
            <a:r>
              <a:rPr lang="en-US" altLang="zh-CN" sz="2500" b="1" dirty="0"/>
              <a:t>mass</a:t>
            </a:r>
            <a:r>
              <a:rPr lang="zh-CN" altLang="en-US" sz="2500" b="1" dirty="0"/>
              <a:t> </a:t>
            </a:r>
            <a:r>
              <a:rPr lang="en-US" altLang="zh-CN" sz="2500" b="1" dirty="0"/>
              <a:t>transfer:</a:t>
            </a:r>
            <a:r>
              <a:rPr lang="zh-CN" altLang="en-US" sz="2500" b="1" dirty="0"/>
              <a:t> </a:t>
            </a:r>
            <a:r>
              <a:rPr lang="en-US" altLang="zh-CN" sz="2500" b="1" dirty="0"/>
              <a:t>enthalpy</a:t>
            </a:r>
            <a:endParaRPr lang="en-US" sz="2500" b="1" dirty="0"/>
          </a:p>
        </p:txBody>
      </p:sp>
      <p:sp>
        <p:nvSpPr>
          <p:cNvPr id="20" name="AutoShape 2">
            <a:extLst>
              <a:ext uri="{FF2B5EF4-FFF2-40B4-BE49-F238E27FC236}">
                <a16:creationId xmlns:a16="http://schemas.microsoft.com/office/drawing/2014/main" id="{7F83124D-9D9C-8DA5-9CD4-7E618E5A7DA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19CF9237-964B-85B4-E064-D797FCACD8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9290" y="1165649"/>
            <a:ext cx="3134710" cy="230966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4AEFD68D-969D-26D2-C46C-79ED7169072B}"/>
              </a:ext>
            </a:extLst>
          </p:cNvPr>
          <p:cNvSpPr txBox="1"/>
          <p:nvPr/>
        </p:nvSpPr>
        <p:spPr>
          <a:xfrm>
            <a:off x="-37071" y="4794510"/>
            <a:ext cx="872387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800" dirty="0"/>
              <a:t>Graphs</a:t>
            </a:r>
            <a:r>
              <a:rPr lang="zh-CN" altLang="en-US" sz="800" dirty="0"/>
              <a:t> </a:t>
            </a:r>
            <a:r>
              <a:rPr lang="en-US" altLang="zh-CN" sz="800" dirty="0"/>
              <a:t>:</a:t>
            </a:r>
            <a:r>
              <a:rPr lang="zh-CN" altLang="en-US" sz="800" dirty="0"/>
              <a:t> </a:t>
            </a:r>
            <a:r>
              <a:rPr lang="en-US" altLang="zh-CN" sz="800" dirty="0"/>
              <a:t>Archibald,</a:t>
            </a:r>
            <a:r>
              <a:rPr lang="zh-CN" altLang="en-US" sz="800" dirty="0"/>
              <a:t> </a:t>
            </a:r>
            <a:r>
              <a:rPr lang="en-US" altLang="zh-CN" sz="800" dirty="0"/>
              <a:t>E.</a:t>
            </a:r>
            <a:r>
              <a:rPr lang="en-US" sz="800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Fire &amp; explosion hazards due to thermal runaway propagation in lithium-ion battery systems</a:t>
            </a:r>
          </a:p>
          <a:p>
            <a:r>
              <a:rPr lang="zh-CN" altLang="en-US" sz="800" dirty="0"/>
              <a:t> </a:t>
            </a:r>
            <a:r>
              <a:rPr lang="en-US" sz="800" dirty="0"/>
              <a:t>https://</a:t>
            </a:r>
            <a:r>
              <a:rPr lang="en-US" sz="800" dirty="0" err="1"/>
              <a:t>repositories.lib.utexas.edu</a:t>
            </a:r>
            <a:r>
              <a:rPr lang="en-US" sz="800" dirty="0"/>
              <a:t>/handle/2152/86761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171D42B-E5C7-8554-9196-5CD20065CFAA}"/>
              </a:ext>
            </a:extLst>
          </p:cNvPr>
          <p:cNvGrpSpPr/>
          <p:nvPr/>
        </p:nvGrpSpPr>
        <p:grpSpPr>
          <a:xfrm>
            <a:off x="6269544" y="3475310"/>
            <a:ext cx="2565214" cy="1387729"/>
            <a:chOff x="6322892" y="2198383"/>
            <a:chExt cx="2565214" cy="1387729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A869B7F2-12E3-DABD-5A5C-754EB5A0DD9C}"/>
                </a:ext>
              </a:extLst>
            </p:cNvPr>
            <p:cNvGrpSpPr/>
            <p:nvPr/>
          </p:nvGrpSpPr>
          <p:grpSpPr>
            <a:xfrm>
              <a:off x="6322892" y="2369194"/>
              <a:ext cx="2565214" cy="1216918"/>
              <a:chOff x="6426386" y="2245093"/>
              <a:chExt cx="2565214" cy="1216918"/>
            </a:xfrm>
          </p:grpSpPr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86897819-E0A4-8BA5-0E02-17CEDD674D9F}"/>
                  </a:ext>
                </a:extLst>
              </p:cNvPr>
              <p:cNvCxnSpPr/>
              <p:nvPr/>
            </p:nvCxnSpPr>
            <p:spPr>
              <a:xfrm>
                <a:off x="6426386" y="3462011"/>
                <a:ext cx="2565214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3AD820D0-02C9-5441-A7B7-5F65322050F0}"/>
                  </a:ext>
                </a:extLst>
              </p:cNvPr>
              <p:cNvSpPr/>
              <p:nvPr/>
            </p:nvSpPr>
            <p:spPr>
              <a:xfrm>
                <a:off x="6624512" y="2688053"/>
                <a:ext cx="281548" cy="77395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5643D618-F76C-79FD-42FC-FE6D513200EE}"/>
                  </a:ext>
                </a:extLst>
              </p:cNvPr>
              <p:cNvSpPr/>
              <p:nvPr/>
            </p:nvSpPr>
            <p:spPr>
              <a:xfrm>
                <a:off x="7191359" y="2688053"/>
                <a:ext cx="281548" cy="77395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9D30FB6-53E8-7293-2BB0-47DCDC5661CB}"/>
                  </a:ext>
                </a:extLst>
              </p:cNvPr>
              <p:cNvSpPr/>
              <p:nvPr/>
            </p:nvSpPr>
            <p:spPr>
              <a:xfrm>
                <a:off x="8470490" y="2688053"/>
                <a:ext cx="281548" cy="77395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6AB385C-9CDC-4AC3-4945-467FCA84BBEC}"/>
                  </a:ext>
                </a:extLst>
              </p:cNvPr>
              <p:cNvSpPr txBox="1"/>
              <p:nvPr/>
            </p:nvSpPr>
            <p:spPr>
              <a:xfrm>
                <a:off x="7825193" y="2831948"/>
                <a:ext cx="293135" cy="3270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…</a:t>
                </a: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AF41623-A72B-1F04-6666-2DF33D6ADB3E}"/>
                  </a:ext>
                </a:extLst>
              </p:cNvPr>
              <p:cNvSpPr/>
              <p:nvPr/>
            </p:nvSpPr>
            <p:spPr>
              <a:xfrm>
                <a:off x="6430044" y="2245093"/>
                <a:ext cx="2553010" cy="121691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5A0BF069-6A5A-C766-7588-9964150F2B35}"/>
                  </a:ext>
                </a:extLst>
              </p:cNvPr>
              <p:cNvCxnSpPr>
                <a:stCxn id="8" idx="0"/>
              </p:cNvCxnSpPr>
              <p:nvPr/>
            </p:nvCxnSpPr>
            <p:spPr>
              <a:xfrm flipV="1">
                <a:off x="6765286" y="2467086"/>
                <a:ext cx="0" cy="220967"/>
              </a:xfrm>
              <a:prstGeom prst="line">
                <a:avLst/>
              </a:prstGeom>
              <a:ln w="19050">
                <a:solidFill>
                  <a:schemeClr val="accent2">
                    <a:lumMod val="60000"/>
                    <a:lumOff val="40000"/>
                  </a:schemeClr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</p:grp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2A2C17F5-D1BD-9509-15EB-E3970B890A9E}"/>
                </a:ext>
              </a:extLst>
            </p:cNvPr>
            <p:cNvCxnSpPr/>
            <p:nvPr/>
          </p:nvCxnSpPr>
          <p:spPr>
            <a:xfrm flipV="1">
              <a:off x="7596317" y="2198383"/>
              <a:ext cx="0" cy="220967"/>
            </a:xfrm>
            <a:prstGeom prst="line">
              <a:avLst/>
            </a:prstGeom>
            <a:ln w="19050">
              <a:solidFill>
                <a:schemeClr val="accent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650943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53">
            <a:extLst>
              <a:ext uri="{FF2B5EF4-FFF2-40B4-BE49-F238E27FC236}">
                <a16:creationId xmlns:a16="http://schemas.microsoft.com/office/drawing/2014/main" id="{DF3A7CD9-5310-863F-3354-369376001458}"/>
              </a:ext>
            </a:extLst>
          </p:cNvPr>
          <p:cNvSpPr txBox="1"/>
          <p:nvPr/>
        </p:nvSpPr>
        <p:spPr>
          <a:xfrm>
            <a:off x="46041" y="1165649"/>
            <a:ext cx="8888107" cy="1342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Summarizing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all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assumptions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equations,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main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equations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were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obtained:</a:t>
            </a: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zh-CN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zh-CN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10000"/>
              </a:lnSpc>
            </a:pPr>
            <a:endParaRPr lang="en-US" altLang="zh-CN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zh-CN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Title 1">
            <a:extLst>
              <a:ext uri="{FF2B5EF4-FFF2-40B4-BE49-F238E27FC236}">
                <a16:creationId xmlns:a16="http://schemas.microsoft.com/office/drawing/2014/main" id="{44337782-5FC4-4431-73A1-83CFD1829FAD}"/>
              </a:ext>
            </a:extLst>
          </p:cNvPr>
          <p:cNvSpPr txBox="1">
            <a:spLocks/>
          </p:cNvSpPr>
          <p:nvPr/>
        </p:nvSpPr>
        <p:spPr>
          <a:xfrm>
            <a:off x="-1" y="450131"/>
            <a:ext cx="8888107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altLang="zh-CN" sz="2500" b="1" dirty="0"/>
              <a:t>Prismatic</a:t>
            </a:r>
            <a:r>
              <a:rPr lang="zh-CN" altLang="en-US" sz="2500" b="1" dirty="0"/>
              <a:t> </a:t>
            </a:r>
            <a:r>
              <a:rPr lang="en-US" altLang="zh-CN" sz="2500" b="1" dirty="0"/>
              <a:t>cell</a:t>
            </a:r>
            <a:r>
              <a:rPr lang="zh-CN" altLang="en-US" sz="2500" b="1" dirty="0"/>
              <a:t> </a:t>
            </a:r>
            <a:r>
              <a:rPr lang="en-US" altLang="zh-CN" sz="2500" b="1" dirty="0"/>
              <a:t>module</a:t>
            </a:r>
            <a:r>
              <a:rPr lang="zh-CN" altLang="en-US" sz="2500" b="1" dirty="0"/>
              <a:t> </a:t>
            </a:r>
            <a:r>
              <a:rPr lang="en-US" altLang="zh-CN" sz="2500" b="1" dirty="0"/>
              <a:t>TR</a:t>
            </a:r>
            <a:r>
              <a:rPr lang="zh-CN" altLang="en-US" sz="2500" b="1" dirty="0"/>
              <a:t> </a:t>
            </a:r>
            <a:r>
              <a:rPr lang="en-US" altLang="zh-CN" sz="2500" b="1" dirty="0"/>
              <a:t>propagation</a:t>
            </a:r>
            <a:r>
              <a:rPr lang="zh-CN" altLang="en-US" sz="2500" b="1" dirty="0"/>
              <a:t> </a:t>
            </a:r>
            <a:r>
              <a:rPr lang="en-US" altLang="zh-CN" sz="2500" b="1" dirty="0"/>
              <a:t>modeling:</a:t>
            </a:r>
            <a:r>
              <a:rPr lang="zh-CN" altLang="en-US" sz="2500" b="1" dirty="0"/>
              <a:t> </a:t>
            </a:r>
            <a:r>
              <a:rPr lang="en-US" altLang="zh-CN" sz="2500" b="1" dirty="0"/>
              <a:t>models</a:t>
            </a:r>
            <a:endParaRPr lang="en-US" sz="2500" b="1" dirty="0"/>
          </a:p>
        </p:txBody>
      </p:sp>
      <p:sp>
        <p:nvSpPr>
          <p:cNvPr id="20" name="AutoShape 2">
            <a:extLst>
              <a:ext uri="{FF2B5EF4-FFF2-40B4-BE49-F238E27FC236}">
                <a16:creationId xmlns:a16="http://schemas.microsoft.com/office/drawing/2014/main" id="{7F83124D-9D9C-8DA5-9CD4-7E618E5A7DA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3" name="Graphic 22">
            <a:extLst>
              <a:ext uri="{FF2B5EF4-FFF2-40B4-BE49-F238E27FC236}">
                <a16:creationId xmlns:a16="http://schemas.microsoft.com/office/drawing/2014/main" id="{1BFC6036-D7E7-22E2-5F41-E64CF9DA44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91303" y="1987550"/>
            <a:ext cx="4889500" cy="4318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F1697DC1-8006-A74A-C2D7-F3BCE303F5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3000" y="1550255"/>
            <a:ext cx="5916416" cy="231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405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FB7C94-FEA4-4801-0FC9-A0685759D2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438150"/>
            <a:ext cx="8229600" cy="857250"/>
          </a:xfrm>
        </p:spPr>
        <p:txBody>
          <a:bodyPr>
            <a:normAutofit/>
          </a:bodyPr>
          <a:lstStyle/>
          <a:p>
            <a:r>
              <a:rPr lang="en-US" altLang="zh-CN" sz="2800" b="1" dirty="0"/>
              <a:t>The</a:t>
            </a:r>
            <a:r>
              <a:rPr lang="zh-CN" altLang="en-US" sz="2800" b="1" dirty="0"/>
              <a:t> </a:t>
            </a:r>
            <a:r>
              <a:rPr lang="en-US" altLang="zh-CN" sz="2800" b="1" dirty="0"/>
              <a:t>whole</a:t>
            </a:r>
            <a:r>
              <a:rPr lang="zh-CN" altLang="en-US" sz="2800" b="1" dirty="0"/>
              <a:t> </a:t>
            </a:r>
            <a:r>
              <a:rPr lang="en-US" altLang="zh-CN" sz="2800" b="1" dirty="0"/>
              <a:t>model</a:t>
            </a:r>
            <a:r>
              <a:rPr lang="zh-CN" altLang="en-US" sz="2800" b="1" dirty="0"/>
              <a:t> </a:t>
            </a:r>
            <a:r>
              <a:rPr lang="en-US" altLang="zh-CN" sz="2800" b="1" dirty="0"/>
              <a:t>in</a:t>
            </a:r>
            <a:r>
              <a:rPr lang="zh-CN" altLang="en-US" sz="2800" b="1" dirty="0"/>
              <a:t> </a:t>
            </a:r>
            <a:r>
              <a:rPr lang="en-US" altLang="zh-CN" sz="2800" b="1" dirty="0"/>
              <a:t>1</a:t>
            </a:r>
            <a:r>
              <a:rPr lang="zh-CN" altLang="en-US" sz="2800" b="1" dirty="0"/>
              <a:t> </a:t>
            </a:r>
            <a:r>
              <a:rPr lang="en-US" altLang="zh-CN" sz="2800" b="1" dirty="0"/>
              <a:t>page</a:t>
            </a:r>
            <a:endParaRPr lang="en-US" sz="28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4DF7BD-2C25-2870-5BF6-226566C128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23950"/>
            <a:ext cx="8229600" cy="3657600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altLang="zh-CN" sz="2000" dirty="0"/>
              <a:t>Zero-dimension</a:t>
            </a:r>
            <a:r>
              <a:rPr lang="zh-CN" altLang="en-US" sz="2000" dirty="0"/>
              <a:t> </a:t>
            </a:r>
            <a:r>
              <a:rPr lang="en-US" altLang="zh-CN" sz="2000" dirty="0"/>
              <a:t>(lumped)</a:t>
            </a:r>
            <a:r>
              <a:rPr lang="zh-CN" altLang="en-US" sz="2000" dirty="0"/>
              <a:t> </a:t>
            </a:r>
            <a:r>
              <a:rPr lang="en-US" altLang="zh-CN" sz="2000" dirty="0"/>
              <a:t>model</a:t>
            </a:r>
            <a:r>
              <a:rPr lang="zh-CN" altLang="en-US" sz="2000" dirty="0"/>
              <a:t> </a:t>
            </a:r>
            <a:r>
              <a:rPr lang="en-US" altLang="zh-CN" sz="2000" dirty="0"/>
              <a:t>for</a:t>
            </a:r>
            <a:r>
              <a:rPr lang="zh-CN" altLang="en-US" sz="2000" dirty="0"/>
              <a:t> </a:t>
            </a:r>
            <a:r>
              <a:rPr lang="en-US" altLang="zh-CN" sz="2000" dirty="0"/>
              <a:t>battery</a:t>
            </a:r>
            <a:r>
              <a:rPr lang="zh-CN" altLang="en-US" sz="2000" dirty="0"/>
              <a:t> </a:t>
            </a:r>
            <a:r>
              <a:rPr lang="en-US" altLang="zh-CN" sz="2000" dirty="0"/>
              <a:t>cells;</a:t>
            </a:r>
            <a:r>
              <a:rPr lang="zh-CN" altLang="en-US" sz="2000" dirty="0"/>
              <a:t> </a:t>
            </a:r>
            <a:r>
              <a:rPr lang="en-US" altLang="zh-CN" sz="2000" dirty="0"/>
              <a:t>essentially</a:t>
            </a:r>
            <a:r>
              <a:rPr lang="zh-CN" altLang="en-US" sz="2000" dirty="0"/>
              <a:t> </a:t>
            </a:r>
            <a:r>
              <a:rPr lang="en-US" altLang="zh-CN" sz="2000" dirty="0"/>
              <a:t>a</a:t>
            </a:r>
            <a:r>
              <a:rPr lang="zh-CN" altLang="en-US" sz="2000" dirty="0"/>
              <a:t> </a:t>
            </a:r>
            <a:r>
              <a:rPr lang="en-US" altLang="zh-CN" sz="2000" dirty="0"/>
              <a:t>ODE</a:t>
            </a:r>
            <a:r>
              <a:rPr lang="zh-CN" altLang="en-US" sz="2000" dirty="0"/>
              <a:t> </a:t>
            </a:r>
            <a:r>
              <a:rPr lang="en-US" altLang="zh-CN" sz="2000" dirty="0"/>
              <a:t>system</a:t>
            </a:r>
          </a:p>
          <a:p>
            <a:pPr>
              <a:lnSpc>
                <a:spcPct val="120000"/>
              </a:lnSpc>
            </a:pPr>
            <a:r>
              <a:rPr lang="en-US" altLang="zh-CN" sz="2000" dirty="0"/>
              <a:t>Set</a:t>
            </a:r>
            <a:r>
              <a:rPr lang="zh-CN" altLang="en-US" sz="2000" dirty="0"/>
              <a:t> </a:t>
            </a:r>
            <a:r>
              <a:rPr lang="en-US" altLang="zh-CN" sz="2000" dirty="0"/>
              <a:t>a</a:t>
            </a:r>
            <a:r>
              <a:rPr lang="zh-CN" altLang="en-US" sz="2000" dirty="0"/>
              <a:t> </a:t>
            </a:r>
            <a:r>
              <a:rPr lang="en-US" altLang="zh-CN" sz="2000" dirty="0"/>
              <a:t>threshold</a:t>
            </a:r>
            <a:r>
              <a:rPr lang="zh-CN" altLang="en-US" sz="2000" dirty="0"/>
              <a:t> </a:t>
            </a:r>
            <a:r>
              <a:rPr lang="en-US" altLang="zh-CN" sz="2000" dirty="0"/>
              <a:t>temperature</a:t>
            </a:r>
            <a:r>
              <a:rPr lang="zh-CN" altLang="en-US" sz="2000" dirty="0"/>
              <a:t> </a:t>
            </a:r>
            <a:r>
              <a:rPr lang="en-US" altLang="zh-CN" sz="2000" dirty="0"/>
              <a:t>for</a:t>
            </a:r>
            <a:r>
              <a:rPr lang="zh-CN" altLang="en-US" sz="2000" dirty="0"/>
              <a:t> </a:t>
            </a:r>
            <a:r>
              <a:rPr lang="en-US" altLang="zh-CN" sz="2000" dirty="0"/>
              <a:t>cell,</a:t>
            </a:r>
            <a:r>
              <a:rPr lang="zh-CN" altLang="en-US" sz="2000" dirty="0"/>
              <a:t> </a:t>
            </a:r>
            <a:r>
              <a:rPr lang="en-US" altLang="zh-CN" sz="2000" dirty="0"/>
              <a:t>over</a:t>
            </a:r>
            <a:r>
              <a:rPr lang="zh-CN" altLang="en-US" sz="2000" dirty="0"/>
              <a:t> </a:t>
            </a:r>
            <a:r>
              <a:rPr lang="en-US" altLang="zh-CN" sz="2000" dirty="0"/>
              <a:t>which</a:t>
            </a:r>
            <a:r>
              <a:rPr lang="zh-CN" altLang="en-US" sz="2000" dirty="0"/>
              <a:t> </a:t>
            </a:r>
            <a:r>
              <a:rPr lang="en-US" altLang="zh-CN" sz="2000" dirty="0"/>
              <a:t>the</a:t>
            </a:r>
            <a:r>
              <a:rPr lang="zh-CN" altLang="en-US" sz="2000" dirty="0"/>
              <a:t> </a:t>
            </a:r>
            <a:r>
              <a:rPr lang="en-US" altLang="zh-CN" sz="2000" dirty="0"/>
              <a:t>cell(s)</a:t>
            </a:r>
            <a:r>
              <a:rPr lang="zh-CN" altLang="en-US" sz="2000" dirty="0"/>
              <a:t> </a:t>
            </a:r>
            <a:r>
              <a:rPr lang="en-US" altLang="zh-CN" sz="2000" dirty="0"/>
              <a:t>will</a:t>
            </a:r>
            <a:r>
              <a:rPr lang="zh-CN" altLang="en-US" sz="2000" dirty="0"/>
              <a:t> </a:t>
            </a:r>
            <a:r>
              <a:rPr lang="en-US" altLang="zh-CN" sz="2000" dirty="0"/>
              <a:t>go</a:t>
            </a:r>
            <a:r>
              <a:rPr lang="zh-CN" altLang="en-US" sz="2000" dirty="0"/>
              <a:t> </a:t>
            </a:r>
            <a:r>
              <a:rPr lang="en-US" altLang="zh-CN" sz="2000" dirty="0"/>
              <a:t>into</a:t>
            </a:r>
            <a:r>
              <a:rPr lang="zh-CN" altLang="en-US" sz="2000" dirty="0"/>
              <a:t> </a:t>
            </a:r>
            <a:r>
              <a:rPr lang="en-US" altLang="zh-CN" sz="2000" dirty="0"/>
              <a:t>thermal</a:t>
            </a:r>
            <a:r>
              <a:rPr lang="zh-CN" altLang="en-US" sz="2000" dirty="0"/>
              <a:t> </a:t>
            </a:r>
            <a:r>
              <a:rPr lang="en-US" altLang="zh-CN" sz="2000" dirty="0"/>
              <a:t>runaway</a:t>
            </a:r>
            <a:r>
              <a:rPr lang="zh-CN" altLang="en-US" sz="2000" dirty="0"/>
              <a:t> </a:t>
            </a:r>
            <a:r>
              <a:rPr lang="en-US" altLang="zh-CN" sz="2000" dirty="0"/>
              <a:t>(TR);</a:t>
            </a:r>
            <a:r>
              <a:rPr lang="zh-CN" altLang="en-US" sz="2000" dirty="0"/>
              <a:t> </a:t>
            </a:r>
            <a:r>
              <a:rPr lang="en-US" altLang="zh-CN" sz="2000" dirty="0"/>
              <a:t>reduced</a:t>
            </a:r>
            <a:r>
              <a:rPr lang="zh-CN" altLang="en-US" sz="2000" dirty="0"/>
              <a:t> </a:t>
            </a:r>
            <a:r>
              <a:rPr lang="en-US" altLang="zh-CN" sz="2000" dirty="0"/>
              <a:t>the</a:t>
            </a:r>
            <a:r>
              <a:rPr lang="zh-CN" altLang="en-US" sz="2000" dirty="0"/>
              <a:t> </a:t>
            </a:r>
            <a:r>
              <a:rPr lang="en-US" altLang="zh-CN" sz="2000" dirty="0"/>
              <a:t>TR</a:t>
            </a:r>
            <a:r>
              <a:rPr lang="zh-CN" altLang="en-US" sz="2000" dirty="0"/>
              <a:t> </a:t>
            </a:r>
            <a:r>
              <a:rPr lang="en-US" altLang="zh-CN" sz="2000" dirty="0"/>
              <a:t>propagation</a:t>
            </a:r>
            <a:r>
              <a:rPr lang="zh-CN" altLang="en-US" sz="2000" dirty="0"/>
              <a:t> </a:t>
            </a:r>
            <a:r>
              <a:rPr lang="en-US" altLang="zh-CN" sz="2000" dirty="0"/>
              <a:t>model</a:t>
            </a:r>
            <a:r>
              <a:rPr lang="zh-CN" altLang="en-US" sz="2000" dirty="0"/>
              <a:t> </a:t>
            </a:r>
            <a:r>
              <a:rPr lang="en-US" altLang="zh-CN" sz="2000" dirty="0"/>
              <a:t>to</a:t>
            </a:r>
            <a:r>
              <a:rPr lang="zh-CN" altLang="en-US" sz="2000" dirty="0"/>
              <a:t> </a:t>
            </a:r>
            <a:r>
              <a:rPr lang="en-US" altLang="zh-CN" sz="2000" dirty="0"/>
              <a:t>heat</a:t>
            </a:r>
            <a:r>
              <a:rPr lang="zh-CN" altLang="en-US" sz="2000" dirty="0"/>
              <a:t> </a:t>
            </a:r>
            <a:r>
              <a:rPr lang="en-US" altLang="zh-CN" sz="2000" dirty="0"/>
              <a:t>transfer</a:t>
            </a:r>
            <a:r>
              <a:rPr lang="zh-CN" altLang="en-US" sz="2000" dirty="0"/>
              <a:t> </a:t>
            </a:r>
            <a:r>
              <a:rPr lang="en-US" altLang="zh-CN" sz="2000" dirty="0"/>
              <a:t>model</a:t>
            </a:r>
          </a:p>
          <a:p>
            <a:pPr>
              <a:lnSpc>
                <a:spcPct val="120000"/>
              </a:lnSpc>
            </a:pPr>
            <a:r>
              <a:rPr lang="en-US" altLang="zh-CN" sz="2000" dirty="0"/>
              <a:t>Consider</a:t>
            </a:r>
            <a:r>
              <a:rPr lang="zh-CN" altLang="en-US" sz="2000" dirty="0"/>
              <a:t> </a:t>
            </a:r>
            <a:r>
              <a:rPr lang="en-US" altLang="zh-CN" sz="2000" dirty="0"/>
              <a:t>multiple</a:t>
            </a:r>
            <a:r>
              <a:rPr lang="zh-CN" altLang="en-US" sz="2000" dirty="0"/>
              <a:t> </a:t>
            </a:r>
            <a:r>
              <a:rPr lang="en-US" altLang="zh-CN" sz="2000" dirty="0"/>
              <a:t>heat</a:t>
            </a:r>
            <a:r>
              <a:rPr lang="zh-CN" altLang="en-US" sz="2000" dirty="0"/>
              <a:t> </a:t>
            </a:r>
            <a:r>
              <a:rPr lang="en-US" altLang="zh-CN" sz="2000" dirty="0"/>
              <a:t>transfer</a:t>
            </a:r>
            <a:r>
              <a:rPr lang="zh-CN" altLang="en-US" sz="2000" dirty="0"/>
              <a:t> </a:t>
            </a:r>
            <a:r>
              <a:rPr lang="en-US" altLang="zh-CN" sz="2000" dirty="0"/>
              <a:t>means;</a:t>
            </a:r>
            <a:r>
              <a:rPr lang="zh-CN" altLang="en-US" sz="2000" dirty="0"/>
              <a:t> </a:t>
            </a:r>
            <a:r>
              <a:rPr lang="en-US" altLang="zh-CN" sz="2000" dirty="0"/>
              <a:t>Several</a:t>
            </a:r>
            <a:r>
              <a:rPr lang="zh-CN" altLang="en-US" sz="2000" dirty="0"/>
              <a:t> </a:t>
            </a:r>
            <a:r>
              <a:rPr lang="en-US" altLang="zh-CN" sz="2000" dirty="0"/>
              <a:t>parameters</a:t>
            </a:r>
            <a:r>
              <a:rPr lang="zh-CN" altLang="en-US" sz="2000" dirty="0"/>
              <a:t> </a:t>
            </a:r>
            <a:r>
              <a:rPr lang="en-US" altLang="zh-CN" sz="2000" dirty="0"/>
              <a:t>obtained</a:t>
            </a:r>
            <a:r>
              <a:rPr lang="zh-CN" altLang="en-US" sz="2000" dirty="0"/>
              <a:t> </a:t>
            </a:r>
            <a:r>
              <a:rPr lang="en-US" altLang="zh-CN" sz="2000" dirty="0"/>
              <a:t>via</a:t>
            </a:r>
            <a:r>
              <a:rPr lang="zh-CN" altLang="en-US" sz="2000" dirty="0"/>
              <a:t> </a:t>
            </a:r>
            <a:r>
              <a:rPr lang="en-US" altLang="zh-CN" sz="2000" dirty="0"/>
              <a:t>experimental</a:t>
            </a:r>
            <a:r>
              <a:rPr lang="zh-CN" altLang="en-US" sz="2000" dirty="0"/>
              <a:t> </a:t>
            </a:r>
            <a:r>
              <a:rPr lang="en-US" altLang="zh-CN" sz="2000" dirty="0"/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25656618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FB7C94-FEA4-4801-0FC9-A0685759D2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438150"/>
            <a:ext cx="8229600" cy="857250"/>
          </a:xfrm>
        </p:spPr>
        <p:txBody>
          <a:bodyPr>
            <a:normAutofit/>
          </a:bodyPr>
          <a:lstStyle/>
          <a:p>
            <a:r>
              <a:rPr lang="en-US" altLang="zh-CN" sz="2800" b="1" dirty="0"/>
              <a:t>The</a:t>
            </a:r>
            <a:r>
              <a:rPr lang="zh-CN" altLang="en-US" sz="2800" b="1" dirty="0"/>
              <a:t> </a:t>
            </a:r>
            <a:r>
              <a:rPr lang="en-US" altLang="zh-CN" sz="2800" b="1" dirty="0"/>
              <a:t>heat</a:t>
            </a:r>
            <a:r>
              <a:rPr lang="zh-CN" altLang="en-US" sz="2800" b="1" dirty="0"/>
              <a:t> </a:t>
            </a:r>
            <a:r>
              <a:rPr lang="en-US" altLang="zh-CN" sz="2800" b="1" dirty="0"/>
              <a:t>transfer</a:t>
            </a:r>
            <a:r>
              <a:rPr lang="zh-CN" altLang="en-US" sz="2800" b="1" dirty="0"/>
              <a:t> </a:t>
            </a:r>
            <a:r>
              <a:rPr lang="en-US" altLang="zh-CN" sz="2800" b="1" dirty="0"/>
              <a:t>model</a:t>
            </a:r>
            <a:endParaRPr lang="en-US" sz="28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4DF7BD-2C25-2870-5BF6-226566C128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23950"/>
            <a:ext cx="8229600" cy="3657600"/>
          </a:xfrm>
        </p:spPr>
        <p:txBody>
          <a:bodyPr>
            <a:normAutofit/>
          </a:bodyPr>
          <a:lstStyle/>
          <a:p>
            <a:r>
              <a:rPr lang="en-US" altLang="zh-CN" sz="2000" dirty="0"/>
              <a:t>Considered</a:t>
            </a:r>
            <a:r>
              <a:rPr lang="zh-CN" altLang="en-US" sz="2000" dirty="0"/>
              <a:t> </a:t>
            </a:r>
            <a:r>
              <a:rPr lang="en-US" altLang="zh-CN" sz="2000" dirty="0"/>
              <a:t>multiple</a:t>
            </a:r>
            <a:r>
              <a:rPr lang="zh-CN" altLang="en-US" sz="2000" dirty="0"/>
              <a:t> </a:t>
            </a:r>
            <a:r>
              <a:rPr lang="en-US" altLang="zh-CN" sz="2000" dirty="0"/>
              <a:t>heat</a:t>
            </a:r>
            <a:r>
              <a:rPr lang="zh-CN" altLang="en-US" sz="2000" dirty="0"/>
              <a:t> </a:t>
            </a:r>
            <a:r>
              <a:rPr lang="en-US" altLang="zh-CN" sz="2000" dirty="0"/>
              <a:t>transfer</a:t>
            </a:r>
            <a:r>
              <a:rPr lang="zh-CN" altLang="en-US" sz="2000" dirty="0"/>
              <a:t> </a:t>
            </a:r>
            <a:r>
              <a:rPr lang="en-US" altLang="zh-CN" sz="2000" dirty="0"/>
              <a:t>means:</a:t>
            </a:r>
          </a:p>
          <a:p>
            <a:pPr lvl="1"/>
            <a:r>
              <a:rPr lang="en-US" altLang="zh-CN" sz="1800" dirty="0"/>
              <a:t>radiation</a:t>
            </a:r>
            <a:r>
              <a:rPr lang="zh-CN" altLang="en-US" sz="1800" dirty="0"/>
              <a:t> </a:t>
            </a:r>
            <a:r>
              <a:rPr lang="en-US" altLang="zh-CN" sz="1800" dirty="0"/>
              <a:t>(cell</a:t>
            </a:r>
            <a:r>
              <a:rPr lang="zh-CN" altLang="en-US" sz="1800" dirty="0"/>
              <a:t> </a:t>
            </a:r>
            <a:r>
              <a:rPr lang="en-US" altLang="zh-CN" sz="1800" dirty="0"/>
              <a:t>to</a:t>
            </a:r>
            <a:r>
              <a:rPr lang="zh-CN" altLang="en-US" sz="1800" dirty="0"/>
              <a:t> </a:t>
            </a:r>
            <a:r>
              <a:rPr lang="en-US" altLang="zh-CN" sz="1800" dirty="0"/>
              <a:t>adjacent</a:t>
            </a:r>
            <a:r>
              <a:rPr lang="zh-CN" altLang="en-US" sz="1800" dirty="0"/>
              <a:t> </a:t>
            </a:r>
            <a:r>
              <a:rPr lang="en-US" altLang="zh-CN" sz="1800" dirty="0"/>
              <a:t>cells,</a:t>
            </a:r>
            <a:r>
              <a:rPr lang="zh-CN" altLang="en-US" sz="1800" dirty="0"/>
              <a:t> </a:t>
            </a:r>
            <a:r>
              <a:rPr lang="en-US" altLang="zh-CN" sz="1800" dirty="0"/>
              <a:t>cell</a:t>
            </a:r>
            <a:r>
              <a:rPr lang="zh-CN" altLang="en-US" sz="1800" dirty="0"/>
              <a:t> </a:t>
            </a:r>
            <a:r>
              <a:rPr lang="en-US" altLang="zh-CN" sz="1800" dirty="0"/>
              <a:t>to</a:t>
            </a:r>
            <a:r>
              <a:rPr lang="zh-CN" altLang="en-US" sz="1800" dirty="0"/>
              <a:t> </a:t>
            </a:r>
            <a:r>
              <a:rPr lang="en-US" altLang="zh-CN" sz="1800" dirty="0"/>
              <a:t>air)</a:t>
            </a:r>
          </a:p>
          <a:p>
            <a:pPr lvl="1"/>
            <a:r>
              <a:rPr lang="en-US" altLang="zh-CN" sz="1800" dirty="0"/>
              <a:t>convection</a:t>
            </a:r>
            <a:r>
              <a:rPr lang="zh-CN" altLang="en-US" sz="1800" dirty="0"/>
              <a:t> </a:t>
            </a:r>
            <a:r>
              <a:rPr lang="en-US" altLang="zh-CN" sz="1800" dirty="0"/>
              <a:t>(cell</a:t>
            </a:r>
            <a:r>
              <a:rPr lang="zh-CN" altLang="en-US" sz="1800" dirty="0"/>
              <a:t> </a:t>
            </a:r>
            <a:r>
              <a:rPr lang="en-US" altLang="zh-CN" sz="1800" dirty="0"/>
              <a:t>to</a:t>
            </a:r>
            <a:r>
              <a:rPr lang="zh-CN" altLang="en-US" sz="1800" dirty="0"/>
              <a:t> </a:t>
            </a:r>
            <a:r>
              <a:rPr lang="en-US" altLang="zh-CN" sz="1800" dirty="0"/>
              <a:t>air)</a:t>
            </a:r>
          </a:p>
          <a:p>
            <a:pPr lvl="1"/>
            <a:r>
              <a:rPr lang="en-US" altLang="zh-CN" sz="1800" dirty="0"/>
              <a:t>conduction</a:t>
            </a:r>
            <a:r>
              <a:rPr lang="zh-CN" altLang="en-US" sz="1800" dirty="0"/>
              <a:t> </a:t>
            </a:r>
            <a:r>
              <a:rPr lang="en-US" altLang="zh-CN" sz="1800" dirty="0"/>
              <a:t>(cell-to-cell)</a:t>
            </a:r>
          </a:p>
          <a:p>
            <a:pPr lvl="1"/>
            <a:r>
              <a:rPr lang="en-US" altLang="zh-CN" sz="1800" dirty="0"/>
              <a:t>energy</a:t>
            </a:r>
            <a:r>
              <a:rPr lang="zh-CN" altLang="en-US" sz="1800" dirty="0"/>
              <a:t> </a:t>
            </a:r>
            <a:r>
              <a:rPr lang="en-US" altLang="zh-CN" sz="1800" dirty="0"/>
              <a:t>loss</a:t>
            </a:r>
            <a:r>
              <a:rPr lang="zh-CN" altLang="en-US" sz="1800" dirty="0"/>
              <a:t> </a:t>
            </a:r>
            <a:r>
              <a:rPr lang="en-US" altLang="zh-CN" sz="1800" dirty="0"/>
              <a:t>due</a:t>
            </a:r>
            <a:r>
              <a:rPr lang="zh-CN" altLang="en-US" sz="1800" dirty="0"/>
              <a:t> </a:t>
            </a:r>
            <a:r>
              <a:rPr lang="en-US" altLang="zh-CN" sz="1800" dirty="0"/>
              <a:t>to</a:t>
            </a:r>
            <a:r>
              <a:rPr lang="zh-CN" altLang="en-US" sz="1800" dirty="0"/>
              <a:t> </a:t>
            </a:r>
            <a:r>
              <a:rPr lang="en-US" altLang="zh-CN" sz="1800" dirty="0"/>
              <a:t>mass</a:t>
            </a:r>
            <a:r>
              <a:rPr lang="zh-CN" altLang="en-US" sz="1800" dirty="0"/>
              <a:t> </a:t>
            </a:r>
            <a:r>
              <a:rPr lang="en-US" altLang="zh-CN" sz="1800" dirty="0"/>
              <a:t>loss</a:t>
            </a:r>
          </a:p>
          <a:p>
            <a:pPr lvl="1"/>
            <a:r>
              <a:rPr lang="en-US" altLang="zh-CN" sz="1800" dirty="0"/>
              <a:t>heat</a:t>
            </a:r>
            <a:r>
              <a:rPr lang="zh-CN" altLang="en-US" sz="1800" dirty="0"/>
              <a:t> </a:t>
            </a:r>
            <a:r>
              <a:rPr lang="en-US" altLang="zh-CN" sz="1800" dirty="0"/>
              <a:t>release</a:t>
            </a:r>
            <a:r>
              <a:rPr lang="zh-CN" altLang="en-US" sz="1800" dirty="0"/>
              <a:t> </a:t>
            </a:r>
            <a:r>
              <a:rPr lang="en-US" altLang="zh-CN" sz="1800" dirty="0"/>
              <a:t>from</a:t>
            </a:r>
            <a:r>
              <a:rPr lang="zh-CN" altLang="en-US" sz="1800" dirty="0"/>
              <a:t> </a:t>
            </a:r>
            <a:r>
              <a:rPr lang="en-US" altLang="zh-CN" sz="1800" dirty="0"/>
              <a:t>thermal</a:t>
            </a:r>
            <a:r>
              <a:rPr lang="zh-CN" altLang="en-US" sz="1800" dirty="0"/>
              <a:t> </a:t>
            </a:r>
            <a:r>
              <a:rPr lang="en-US" altLang="zh-CN" sz="1800" dirty="0"/>
              <a:t>runaway</a:t>
            </a:r>
            <a:r>
              <a:rPr lang="zh-CN" altLang="en-US" sz="1800" dirty="0"/>
              <a:t> </a:t>
            </a:r>
            <a:r>
              <a:rPr lang="en-US" altLang="zh-CN" sz="1800" dirty="0"/>
              <a:t>(TR)</a:t>
            </a:r>
          </a:p>
          <a:p>
            <a:pPr lvl="1"/>
            <a:r>
              <a:rPr lang="en-US" altLang="zh-CN" sz="1800" dirty="0">
                <a:solidFill>
                  <a:srgbClr val="FF0000"/>
                </a:solidFill>
              </a:rPr>
              <a:t>TR-caused</a:t>
            </a:r>
            <a:r>
              <a:rPr lang="zh-CN" altLang="en-US" sz="1800" dirty="0">
                <a:solidFill>
                  <a:srgbClr val="FF0000"/>
                </a:solidFill>
              </a:rPr>
              <a:t> </a:t>
            </a:r>
            <a:r>
              <a:rPr lang="en-US" altLang="zh-CN" sz="1800" dirty="0">
                <a:solidFill>
                  <a:srgbClr val="FF0000"/>
                </a:solidFill>
              </a:rPr>
              <a:t>local</a:t>
            </a:r>
            <a:r>
              <a:rPr lang="zh-CN" altLang="en-US" sz="1800" dirty="0">
                <a:solidFill>
                  <a:srgbClr val="FF0000"/>
                </a:solidFill>
              </a:rPr>
              <a:t> </a:t>
            </a:r>
            <a:r>
              <a:rPr lang="en-US" altLang="zh-CN" sz="1800" dirty="0">
                <a:solidFill>
                  <a:srgbClr val="FF0000"/>
                </a:solidFill>
              </a:rPr>
              <a:t>compartment</a:t>
            </a:r>
            <a:r>
              <a:rPr lang="zh-CN" altLang="en-US" sz="1800" dirty="0">
                <a:solidFill>
                  <a:srgbClr val="FF0000"/>
                </a:solidFill>
              </a:rPr>
              <a:t> </a:t>
            </a:r>
            <a:r>
              <a:rPr lang="en-US" altLang="zh-CN" sz="1800" dirty="0">
                <a:solidFill>
                  <a:srgbClr val="FF0000"/>
                </a:solidFill>
              </a:rPr>
              <a:t>fire</a:t>
            </a:r>
            <a:r>
              <a:rPr lang="zh-CN" altLang="en-US" sz="1800" dirty="0">
                <a:solidFill>
                  <a:srgbClr val="FF0000"/>
                </a:solidFill>
              </a:rPr>
              <a:t> </a:t>
            </a:r>
            <a:r>
              <a:rPr lang="en-US" altLang="zh-CN" sz="1800" dirty="0">
                <a:solidFill>
                  <a:srgbClr val="FF0000"/>
                </a:solidFill>
              </a:rPr>
              <a:t>and</a:t>
            </a:r>
            <a:r>
              <a:rPr lang="zh-CN" altLang="en-US" sz="1800" dirty="0">
                <a:solidFill>
                  <a:srgbClr val="FF0000"/>
                </a:solidFill>
              </a:rPr>
              <a:t> </a:t>
            </a:r>
            <a:r>
              <a:rPr lang="en-US" altLang="zh-CN" sz="1800" dirty="0">
                <a:solidFill>
                  <a:srgbClr val="FF0000"/>
                </a:solidFill>
              </a:rPr>
              <a:t>consequential</a:t>
            </a:r>
            <a:r>
              <a:rPr lang="zh-CN" altLang="en-US" sz="1800" dirty="0">
                <a:solidFill>
                  <a:srgbClr val="FF0000"/>
                </a:solidFill>
              </a:rPr>
              <a:t> </a:t>
            </a:r>
            <a:r>
              <a:rPr lang="en-US" altLang="zh-CN" sz="1800" dirty="0">
                <a:solidFill>
                  <a:srgbClr val="FF0000"/>
                </a:solidFill>
              </a:rPr>
              <a:t>heat</a:t>
            </a:r>
            <a:r>
              <a:rPr lang="zh-CN" altLang="en-US" sz="1800" dirty="0">
                <a:solidFill>
                  <a:srgbClr val="FF0000"/>
                </a:solidFill>
              </a:rPr>
              <a:t> </a:t>
            </a:r>
            <a:r>
              <a:rPr lang="en-US" altLang="zh-CN" sz="1800" dirty="0">
                <a:solidFill>
                  <a:srgbClr val="FF0000"/>
                </a:solidFill>
              </a:rPr>
              <a:t>sources</a:t>
            </a:r>
            <a:r>
              <a:rPr lang="zh-CN" altLang="en-US" sz="1800" dirty="0">
                <a:solidFill>
                  <a:srgbClr val="FF0000"/>
                </a:solidFill>
              </a:rPr>
              <a:t> </a:t>
            </a:r>
            <a:r>
              <a:rPr lang="en-US" altLang="zh-CN" sz="1800" dirty="0">
                <a:solidFill>
                  <a:srgbClr val="FF0000"/>
                </a:solidFill>
              </a:rPr>
              <a:t>to</a:t>
            </a:r>
            <a:r>
              <a:rPr lang="zh-CN" altLang="en-US" sz="1800" dirty="0">
                <a:solidFill>
                  <a:srgbClr val="FF0000"/>
                </a:solidFill>
              </a:rPr>
              <a:t> </a:t>
            </a:r>
            <a:r>
              <a:rPr lang="en-US" altLang="zh-CN" sz="1800" dirty="0">
                <a:solidFill>
                  <a:srgbClr val="FF0000"/>
                </a:solidFill>
              </a:rPr>
              <a:t>the</a:t>
            </a:r>
            <a:r>
              <a:rPr lang="zh-CN" altLang="en-US" sz="1800" dirty="0">
                <a:solidFill>
                  <a:srgbClr val="FF0000"/>
                </a:solidFill>
              </a:rPr>
              <a:t> </a:t>
            </a:r>
            <a:r>
              <a:rPr lang="en-US" altLang="zh-CN" sz="1800" dirty="0">
                <a:solidFill>
                  <a:srgbClr val="FF0000"/>
                </a:solidFill>
              </a:rPr>
              <a:t>cell</a:t>
            </a:r>
            <a:r>
              <a:rPr lang="zh-CN" altLang="en-US" sz="1800" dirty="0">
                <a:solidFill>
                  <a:srgbClr val="FF0000"/>
                </a:solidFill>
              </a:rPr>
              <a:t> </a:t>
            </a:r>
            <a:r>
              <a:rPr lang="en-US" altLang="zh-CN" sz="1800" dirty="0">
                <a:solidFill>
                  <a:srgbClr val="FF0000"/>
                </a:solidFill>
              </a:rPr>
              <a:t>(added</a:t>
            </a:r>
            <a:r>
              <a:rPr lang="zh-CN" altLang="en-US" sz="1800" dirty="0">
                <a:solidFill>
                  <a:srgbClr val="FF0000"/>
                </a:solidFill>
              </a:rPr>
              <a:t> </a:t>
            </a:r>
            <a:r>
              <a:rPr lang="en-US" altLang="zh-CN" sz="1800" dirty="0">
                <a:solidFill>
                  <a:srgbClr val="FF0000"/>
                </a:solidFill>
              </a:rPr>
              <a:t>02/16/2023)</a:t>
            </a:r>
          </a:p>
          <a:p>
            <a:pPr lvl="1"/>
            <a:r>
              <a:rPr lang="en-US" altLang="zh-CN" sz="1800" dirty="0">
                <a:solidFill>
                  <a:srgbClr val="FF0000"/>
                </a:solidFill>
              </a:rPr>
              <a:t>Heat</a:t>
            </a:r>
            <a:r>
              <a:rPr lang="zh-CN" altLang="en-US" sz="1800" dirty="0">
                <a:solidFill>
                  <a:srgbClr val="FF0000"/>
                </a:solidFill>
              </a:rPr>
              <a:t> </a:t>
            </a:r>
            <a:r>
              <a:rPr lang="en-US" altLang="zh-CN" sz="1800" dirty="0">
                <a:solidFill>
                  <a:srgbClr val="FF0000"/>
                </a:solidFill>
              </a:rPr>
              <a:t>transfers</a:t>
            </a:r>
            <a:r>
              <a:rPr lang="zh-CN" altLang="en-US" sz="1800" dirty="0">
                <a:solidFill>
                  <a:srgbClr val="FF0000"/>
                </a:solidFill>
              </a:rPr>
              <a:t> </a:t>
            </a:r>
            <a:r>
              <a:rPr lang="en-US" altLang="zh-CN" sz="1800" dirty="0">
                <a:solidFill>
                  <a:srgbClr val="FF0000"/>
                </a:solidFill>
              </a:rPr>
              <a:t>via</a:t>
            </a:r>
            <a:r>
              <a:rPr lang="zh-CN" altLang="en-US" sz="1800" dirty="0">
                <a:solidFill>
                  <a:srgbClr val="FF0000"/>
                </a:solidFill>
              </a:rPr>
              <a:t> </a:t>
            </a:r>
            <a:r>
              <a:rPr lang="en-US" altLang="zh-CN" sz="1800" dirty="0">
                <a:solidFill>
                  <a:srgbClr val="FF0000"/>
                </a:solidFill>
              </a:rPr>
              <a:t>base</a:t>
            </a:r>
            <a:r>
              <a:rPr lang="zh-CN" altLang="en-US" sz="1800" dirty="0">
                <a:solidFill>
                  <a:srgbClr val="FF0000"/>
                </a:solidFill>
              </a:rPr>
              <a:t> </a:t>
            </a:r>
            <a:r>
              <a:rPr lang="en-US" altLang="zh-CN" sz="1800" dirty="0">
                <a:solidFill>
                  <a:srgbClr val="FF0000"/>
                </a:solidFill>
              </a:rPr>
              <a:t>and/or</a:t>
            </a:r>
            <a:r>
              <a:rPr lang="zh-CN" altLang="en-US" sz="1800" dirty="0">
                <a:solidFill>
                  <a:srgbClr val="FF0000"/>
                </a:solidFill>
              </a:rPr>
              <a:t> </a:t>
            </a:r>
            <a:r>
              <a:rPr lang="en-US" altLang="zh-CN" sz="1800" dirty="0">
                <a:solidFill>
                  <a:srgbClr val="FF0000"/>
                </a:solidFill>
              </a:rPr>
              <a:t>electrical</a:t>
            </a:r>
            <a:r>
              <a:rPr lang="zh-CN" altLang="en-US" sz="1800" dirty="0">
                <a:solidFill>
                  <a:srgbClr val="FF0000"/>
                </a:solidFill>
              </a:rPr>
              <a:t> </a:t>
            </a:r>
            <a:r>
              <a:rPr lang="en-US" altLang="zh-CN" sz="1800" dirty="0">
                <a:solidFill>
                  <a:srgbClr val="FF0000"/>
                </a:solidFill>
              </a:rPr>
              <a:t>connection</a:t>
            </a:r>
            <a:r>
              <a:rPr lang="zh-CN" altLang="en-US" sz="1800" dirty="0">
                <a:solidFill>
                  <a:srgbClr val="FF0000"/>
                </a:solidFill>
              </a:rPr>
              <a:t> </a:t>
            </a:r>
            <a:r>
              <a:rPr lang="en-US" altLang="zh-CN" sz="1800" dirty="0">
                <a:solidFill>
                  <a:srgbClr val="FF0000"/>
                </a:solidFill>
              </a:rPr>
              <a:t>tab</a:t>
            </a:r>
            <a:r>
              <a:rPr lang="zh-CN" altLang="en-US" sz="1800" dirty="0">
                <a:solidFill>
                  <a:srgbClr val="FF0000"/>
                </a:solidFill>
              </a:rPr>
              <a:t> </a:t>
            </a:r>
            <a:r>
              <a:rPr lang="en-US" altLang="zh-CN" sz="1800" dirty="0">
                <a:solidFill>
                  <a:srgbClr val="FF0000"/>
                </a:solidFill>
              </a:rPr>
              <a:t>from</a:t>
            </a:r>
            <a:r>
              <a:rPr lang="zh-CN" altLang="en-US" sz="1800" dirty="0">
                <a:solidFill>
                  <a:srgbClr val="FF0000"/>
                </a:solidFill>
              </a:rPr>
              <a:t> </a:t>
            </a:r>
            <a:r>
              <a:rPr lang="en-US" altLang="zh-CN" sz="1800" dirty="0">
                <a:solidFill>
                  <a:srgbClr val="FF0000"/>
                </a:solidFill>
              </a:rPr>
              <a:t>cell</a:t>
            </a:r>
            <a:r>
              <a:rPr lang="zh-CN" altLang="en-US" sz="1800" dirty="0">
                <a:solidFill>
                  <a:srgbClr val="FF0000"/>
                </a:solidFill>
              </a:rPr>
              <a:t> </a:t>
            </a:r>
            <a:r>
              <a:rPr lang="en-US" altLang="zh-CN" sz="1800" dirty="0">
                <a:solidFill>
                  <a:srgbClr val="FF0000"/>
                </a:solidFill>
              </a:rPr>
              <a:t>1</a:t>
            </a:r>
            <a:r>
              <a:rPr lang="zh-CN" altLang="en-US" sz="1800" dirty="0">
                <a:solidFill>
                  <a:srgbClr val="FF0000"/>
                </a:solidFill>
              </a:rPr>
              <a:t> </a:t>
            </a:r>
            <a:r>
              <a:rPr lang="en-US" altLang="zh-CN" sz="1800" dirty="0">
                <a:solidFill>
                  <a:srgbClr val="FF0000"/>
                </a:solidFill>
              </a:rPr>
              <a:t>to</a:t>
            </a:r>
            <a:r>
              <a:rPr lang="zh-CN" altLang="en-US" sz="1800" dirty="0">
                <a:solidFill>
                  <a:srgbClr val="FF0000"/>
                </a:solidFill>
              </a:rPr>
              <a:t> </a:t>
            </a:r>
            <a:r>
              <a:rPr lang="en-US" altLang="zh-CN" sz="1800" dirty="0">
                <a:solidFill>
                  <a:srgbClr val="FF0000"/>
                </a:solidFill>
              </a:rPr>
              <a:t>cell</a:t>
            </a:r>
            <a:r>
              <a:rPr lang="zh-CN" altLang="en-US" sz="1800" dirty="0">
                <a:solidFill>
                  <a:srgbClr val="FF0000"/>
                </a:solidFill>
              </a:rPr>
              <a:t> </a:t>
            </a:r>
            <a:r>
              <a:rPr lang="en-US" altLang="zh-CN" sz="1800" dirty="0">
                <a:solidFill>
                  <a:srgbClr val="FF0000"/>
                </a:solidFill>
              </a:rPr>
              <a:t>2</a:t>
            </a:r>
            <a:r>
              <a:rPr lang="zh-CN" altLang="en-US" sz="1800" dirty="0">
                <a:solidFill>
                  <a:srgbClr val="FF0000"/>
                </a:solidFill>
              </a:rPr>
              <a:t> </a:t>
            </a:r>
            <a:r>
              <a:rPr lang="en-US" altLang="zh-CN" sz="1800" dirty="0">
                <a:solidFill>
                  <a:srgbClr val="FF0000"/>
                </a:solidFill>
              </a:rPr>
              <a:t>(added</a:t>
            </a:r>
            <a:r>
              <a:rPr lang="zh-CN" altLang="en-US" sz="1800" dirty="0">
                <a:solidFill>
                  <a:srgbClr val="FF0000"/>
                </a:solidFill>
              </a:rPr>
              <a:t> </a:t>
            </a:r>
            <a:r>
              <a:rPr lang="en-US" altLang="zh-CN" sz="1800" dirty="0">
                <a:solidFill>
                  <a:srgbClr val="FF0000"/>
                </a:solidFill>
              </a:rPr>
              <a:t>02/16/2023,</a:t>
            </a:r>
            <a:r>
              <a:rPr lang="zh-CN" altLang="en-US" sz="1800" dirty="0">
                <a:solidFill>
                  <a:srgbClr val="FF0000"/>
                </a:solidFill>
              </a:rPr>
              <a:t> </a:t>
            </a:r>
            <a:r>
              <a:rPr lang="en-US" altLang="zh-CN" sz="1800" dirty="0">
                <a:solidFill>
                  <a:srgbClr val="FF0000"/>
                </a:solidFill>
              </a:rPr>
              <a:t>all</a:t>
            </a:r>
            <a:r>
              <a:rPr lang="zh-CN" altLang="en-US" sz="1800" dirty="0">
                <a:solidFill>
                  <a:srgbClr val="FF0000"/>
                </a:solidFill>
              </a:rPr>
              <a:t> </a:t>
            </a:r>
            <a:r>
              <a:rPr lang="en-US" altLang="zh-CN" sz="1800" dirty="0">
                <a:solidFill>
                  <a:srgbClr val="FF0000"/>
                </a:solidFill>
              </a:rPr>
              <a:t>other</a:t>
            </a:r>
            <a:r>
              <a:rPr lang="zh-CN" altLang="en-US" sz="1800" dirty="0">
                <a:solidFill>
                  <a:srgbClr val="FF0000"/>
                </a:solidFill>
              </a:rPr>
              <a:t> </a:t>
            </a:r>
            <a:r>
              <a:rPr lang="en-US" altLang="zh-CN" sz="1800" dirty="0">
                <a:solidFill>
                  <a:srgbClr val="FF0000"/>
                </a:solidFill>
              </a:rPr>
              <a:t>inter-cell</a:t>
            </a:r>
            <a:r>
              <a:rPr lang="zh-CN" altLang="en-US" sz="1800" dirty="0">
                <a:solidFill>
                  <a:srgbClr val="FF0000"/>
                </a:solidFill>
              </a:rPr>
              <a:t> </a:t>
            </a:r>
            <a:r>
              <a:rPr lang="en-US" altLang="zh-CN" sz="1800" dirty="0">
                <a:solidFill>
                  <a:srgbClr val="FF0000"/>
                </a:solidFill>
              </a:rPr>
              <a:t>heat</a:t>
            </a:r>
            <a:r>
              <a:rPr lang="zh-CN" altLang="en-US" sz="1800" dirty="0">
                <a:solidFill>
                  <a:srgbClr val="FF0000"/>
                </a:solidFill>
              </a:rPr>
              <a:t> </a:t>
            </a:r>
            <a:r>
              <a:rPr lang="en-US" altLang="zh-CN" sz="1800" dirty="0">
                <a:solidFill>
                  <a:srgbClr val="FF0000"/>
                </a:solidFill>
              </a:rPr>
              <a:t>transfer</a:t>
            </a:r>
            <a:r>
              <a:rPr lang="zh-CN" altLang="en-US" sz="1800" dirty="0">
                <a:solidFill>
                  <a:srgbClr val="FF0000"/>
                </a:solidFill>
              </a:rPr>
              <a:t> </a:t>
            </a:r>
            <a:r>
              <a:rPr lang="en-US" altLang="zh-CN" sz="1800" dirty="0">
                <a:solidFill>
                  <a:srgbClr val="FF0000"/>
                </a:solidFill>
              </a:rPr>
              <a:t>via</a:t>
            </a:r>
            <a:r>
              <a:rPr lang="zh-CN" altLang="en-US" sz="1800" dirty="0">
                <a:solidFill>
                  <a:srgbClr val="FF0000"/>
                </a:solidFill>
              </a:rPr>
              <a:t> </a:t>
            </a:r>
            <a:r>
              <a:rPr lang="en-US" altLang="zh-CN" sz="1800" dirty="0">
                <a:solidFill>
                  <a:srgbClr val="FF0000"/>
                </a:solidFill>
              </a:rPr>
              <a:t>bases/tabs</a:t>
            </a:r>
            <a:r>
              <a:rPr lang="zh-CN" altLang="en-US" sz="1800" dirty="0">
                <a:solidFill>
                  <a:srgbClr val="FF0000"/>
                </a:solidFill>
              </a:rPr>
              <a:t> </a:t>
            </a:r>
            <a:r>
              <a:rPr lang="en-US" altLang="zh-CN" sz="1800" dirty="0">
                <a:solidFill>
                  <a:srgbClr val="FF0000"/>
                </a:solidFill>
              </a:rPr>
              <a:t>currently</a:t>
            </a:r>
            <a:r>
              <a:rPr lang="zh-CN" altLang="en-US" sz="1800" dirty="0">
                <a:solidFill>
                  <a:srgbClr val="FF0000"/>
                </a:solidFill>
              </a:rPr>
              <a:t> </a:t>
            </a:r>
            <a:r>
              <a:rPr lang="en-US" altLang="zh-CN" sz="1800" dirty="0">
                <a:solidFill>
                  <a:srgbClr val="FF0000"/>
                </a:solidFill>
              </a:rPr>
              <a:t>not</a:t>
            </a:r>
            <a:r>
              <a:rPr lang="zh-CN" altLang="en-US" sz="1800" dirty="0">
                <a:solidFill>
                  <a:srgbClr val="FF0000"/>
                </a:solidFill>
              </a:rPr>
              <a:t> </a:t>
            </a:r>
            <a:r>
              <a:rPr lang="en-US" altLang="zh-CN" sz="1800" dirty="0">
                <a:solidFill>
                  <a:srgbClr val="FF0000"/>
                </a:solidFill>
              </a:rPr>
              <a:t>considered)</a:t>
            </a:r>
            <a:endParaRPr lang="en-US" sz="1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65427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le 1">
            <a:extLst>
              <a:ext uri="{FF2B5EF4-FFF2-40B4-BE49-F238E27FC236}">
                <a16:creationId xmlns:a16="http://schemas.microsoft.com/office/drawing/2014/main" id="{44337782-5FC4-4431-73A1-83CFD1829FAD}"/>
              </a:ext>
            </a:extLst>
          </p:cNvPr>
          <p:cNvSpPr txBox="1">
            <a:spLocks/>
          </p:cNvSpPr>
          <p:nvPr/>
        </p:nvSpPr>
        <p:spPr>
          <a:xfrm>
            <a:off x="-1" y="450131"/>
            <a:ext cx="8888107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altLang="zh-CN" sz="2500" b="1" dirty="0"/>
              <a:t>Preliminary</a:t>
            </a:r>
            <a:r>
              <a:rPr lang="zh-CN" altLang="en-US" sz="2500" b="1" dirty="0"/>
              <a:t> </a:t>
            </a:r>
            <a:r>
              <a:rPr lang="en-US" altLang="zh-CN" sz="2500" b="1" dirty="0"/>
              <a:t>Results</a:t>
            </a:r>
            <a:endParaRPr lang="en-US" sz="2500" b="1" dirty="0"/>
          </a:p>
        </p:txBody>
      </p:sp>
      <p:sp>
        <p:nvSpPr>
          <p:cNvPr id="20" name="AutoShape 2">
            <a:extLst>
              <a:ext uri="{FF2B5EF4-FFF2-40B4-BE49-F238E27FC236}">
                <a16:creationId xmlns:a16="http://schemas.microsoft.com/office/drawing/2014/main" id="{7F83124D-9D9C-8DA5-9CD4-7E618E5A7DA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Picture 3" descr="Chart, histogram&#10;&#10;Description automatically generated">
            <a:extLst>
              <a:ext uri="{FF2B5EF4-FFF2-40B4-BE49-F238E27FC236}">
                <a16:creationId xmlns:a16="http://schemas.microsoft.com/office/drawing/2014/main" id="{5ECFC76A-9EF9-A639-5B77-2399EEF386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4286" y="450131"/>
            <a:ext cx="4698281" cy="469828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FBF2A55-91F0-C82B-32DC-873B20F743C5}"/>
              </a:ext>
            </a:extLst>
          </p:cNvPr>
          <p:cNvSpPr txBox="1"/>
          <p:nvPr/>
        </p:nvSpPr>
        <p:spPr>
          <a:xfrm>
            <a:off x="126276" y="1099180"/>
            <a:ext cx="4624250" cy="12997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Starting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from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cell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3,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TR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propagated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in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much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faster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pattern</a:t>
            </a:r>
          </a:p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TR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propagated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at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first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at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width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pattern,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then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in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wave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pattern</a:t>
            </a:r>
          </a:p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endParaRPr lang="en-US" altLang="zh-CN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9C903F7B-0FDD-E270-6A22-97EA464013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4111137"/>
              </p:ext>
            </p:extLst>
          </p:nvPr>
        </p:nvGraphicFramePr>
        <p:xfrm>
          <a:off x="808576" y="2114550"/>
          <a:ext cx="3259649" cy="293359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74835">
                  <a:extLst>
                    <a:ext uri="{9D8B030D-6E8A-4147-A177-3AD203B41FA5}">
                      <a16:colId xmlns:a16="http://schemas.microsoft.com/office/drawing/2014/main" val="3840887485"/>
                    </a:ext>
                  </a:extLst>
                </a:gridCol>
                <a:gridCol w="2484814">
                  <a:extLst>
                    <a:ext uri="{9D8B030D-6E8A-4147-A177-3AD203B41FA5}">
                      <a16:colId xmlns:a16="http://schemas.microsoft.com/office/drawing/2014/main" val="2059538171"/>
                    </a:ext>
                  </a:extLst>
                </a:gridCol>
              </a:tblGrid>
              <a:tr h="22603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Cell index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922" marR="8922" marT="892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Time to fail this cell (s)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922" marR="8922" marT="8922" marB="0" anchor="b"/>
                </a:tc>
                <a:extLst>
                  <a:ext uri="{0D108BD9-81ED-4DB2-BD59-A6C34878D82A}">
                    <a16:rowId xmlns:a16="http://schemas.microsoft.com/office/drawing/2014/main" val="2896588755"/>
                  </a:ext>
                </a:extLst>
              </a:tr>
              <a:tr h="21413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922" marR="8922" marT="892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994.5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922" marR="8922" marT="8922" marB="0" anchor="b"/>
                </a:tc>
                <a:extLst>
                  <a:ext uri="{0D108BD9-81ED-4DB2-BD59-A6C34878D82A}">
                    <a16:rowId xmlns:a16="http://schemas.microsoft.com/office/drawing/2014/main" val="4279694947"/>
                  </a:ext>
                </a:extLst>
              </a:tr>
              <a:tr h="1903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922" marR="8922" marT="892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171.2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922" marR="8922" marT="8922" marB="0" anchor="b"/>
                </a:tc>
                <a:extLst>
                  <a:ext uri="{0D108BD9-81ED-4DB2-BD59-A6C34878D82A}">
                    <a16:rowId xmlns:a16="http://schemas.microsoft.com/office/drawing/2014/main" val="2149342769"/>
                  </a:ext>
                </a:extLst>
              </a:tr>
              <a:tr h="1903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922" marR="8922" marT="892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473.2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922" marR="8922" marT="8922" marB="0" anchor="b"/>
                </a:tc>
                <a:extLst>
                  <a:ext uri="{0D108BD9-81ED-4DB2-BD59-A6C34878D82A}">
                    <a16:rowId xmlns:a16="http://schemas.microsoft.com/office/drawing/2014/main" val="1633946333"/>
                  </a:ext>
                </a:extLst>
              </a:tr>
              <a:tr h="1903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922" marR="8922" marT="892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11.2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922" marR="8922" marT="8922" marB="0" anchor="b"/>
                </a:tc>
                <a:extLst>
                  <a:ext uri="{0D108BD9-81ED-4DB2-BD59-A6C34878D82A}">
                    <a16:rowId xmlns:a16="http://schemas.microsoft.com/office/drawing/2014/main" val="2791664648"/>
                  </a:ext>
                </a:extLst>
              </a:tr>
              <a:tr h="1903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922" marR="8922" marT="892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9.2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922" marR="8922" marT="8922" marB="0" anchor="b"/>
                </a:tc>
                <a:extLst>
                  <a:ext uri="{0D108BD9-81ED-4DB2-BD59-A6C34878D82A}">
                    <a16:rowId xmlns:a16="http://schemas.microsoft.com/office/drawing/2014/main" val="2781008345"/>
                  </a:ext>
                </a:extLst>
              </a:tr>
              <a:tr h="1903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922" marR="8922" marT="892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14.2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922" marR="8922" marT="8922" marB="0" anchor="b"/>
                </a:tc>
                <a:extLst>
                  <a:ext uri="{0D108BD9-81ED-4DB2-BD59-A6C34878D82A}">
                    <a16:rowId xmlns:a16="http://schemas.microsoft.com/office/drawing/2014/main" val="3851008300"/>
                  </a:ext>
                </a:extLst>
              </a:tr>
              <a:tr h="1903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922" marR="8922" marT="892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45.7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922" marR="8922" marT="8922" marB="0" anchor="b"/>
                </a:tc>
                <a:extLst>
                  <a:ext uri="{0D108BD9-81ED-4DB2-BD59-A6C34878D82A}">
                    <a16:rowId xmlns:a16="http://schemas.microsoft.com/office/drawing/2014/main" val="3626045171"/>
                  </a:ext>
                </a:extLst>
              </a:tr>
              <a:tr h="1903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922" marR="8922" marT="892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5.2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922" marR="8922" marT="8922" marB="0" anchor="b"/>
                </a:tc>
                <a:extLst>
                  <a:ext uri="{0D108BD9-81ED-4DB2-BD59-A6C34878D82A}">
                    <a16:rowId xmlns:a16="http://schemas.microsoft.com/office/drawing/2014/main" val="4049872264"/>
                  </a:ext>
                </a:extLst>
              </a:tr>
              <a:tr h="1903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922" marR="8922" marT="892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39.7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922" marR="8922" marT="8922" marB="0" anchor="b"/>
                </a:tc>
                <a:extLst>
                  <a:ext uri="{0D108BD9-81ED-4DB2-BD59-A6C34878D82A}">
                    <a16:rowId xmlns:a16="http://schemas.microsoft.com/office/drawing/2014/main" val="3509103295"/>
                  </a:ext>
                </a:extLst>
              </a:tr>
              <a:tr h="1903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922" marR="8922" marT="892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922" marR="8922" marT="8922" marB="0" anchor="b"/>
                </a:tc>
                <a:extLst>
                  <a:ext uri="{0D108BD9-81ED-4DB2-BD59-A6C34878D82A}">
                    <a16:rowId xmlns:a16="http://schemas.microsoft.com/office/drawing/2014/main" val="3013235854"/>
                  </a:ext>
                </a:extLst>
              </a:tr>
              <a:tr h="1903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922" marR="8922" marT="892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23.7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922" marR="8922" marT="8922" marB="0" anchor="b"/>
                </a:tc>
                <a:extLst>
                  <a:ext uri="{0D108BD9-81ED-4DB2-BD59-A6C34878D82A}">
                    <a16:rowId xmlns:a16="http://schemas.microsoft.com/office/drawing/2014/main" val="2227351116"/>
                  </a:ext>
                </a:extLst>
              </a:tr>
              <a:tr h="1903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922" marR="8922" marT="892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922" marR="8922" marT="8922" marB="0" anchor="b"/>
                </a:tc>
                <a:extLst>
                  <a:ext uri="{0D108BD9-81ED-4DB2-BD59-A6C34878D82A}">
                    <a16:rowId xmlns:a16="http://schemas.microsoft.com/office/drawing/2014/main" val="1063143048"/>
                  </a:ext>
                </a:extLst>
              </a:tr>
              <a:tr h="1903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922" marR="8922" marT="892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17.2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922" marR="8922" marT="8922" marB="0" anchor="b"/>
                </a:tc>
                <a:extLst>
                  <a:ext uri="{0D108BD9-81ED-4DB2-BD59-A6C34878D82A}">
                    <a16:rowId xmlns:a16="http://schemas.microsoft.com/office/drawing/2014/main" val="4025088729"/>
                  </a:ext>
                </a:extLst>
              </a:tr>
              <a:tr h="1903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922" marR="8922" marT="892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922" marR="8922" marT="8922" marB="0" anchor="b"/>
                </a:tc>
                <a:extLst>
                  <a:ext uri="{0D108BD9-81ED-4DB2-BD59-A6C34878D82A}">
                    <a16:rowId xmlns:a16="http://schemas.microsoft.com/office/drawing/2014/main" val="15210712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9364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le 1">
            <a:extLst>
              <a:ext uri="{FF2B5EF4-FFF2-40B4-BE49-F238E27FC236}">
                <a16:creationId xmlns:a16="http://schemas.microsoft.com/office/drawing/2014/main" id="{44337782-5FC4-4431-73A1-83CFD1829FAD}"/>
              </a:ext>
            </a:extLst>
          </p:cNvPr>
          <p:cNvSpPr txBox="1">
            <a:spLocks/>
          </p:cNvSpPr>
          <p:nvPr/>
        </p:nvSpPr>
        <p:spPr>
          <a:xfrm>
            <a:off x="-1" y="450131"/>
            <a:ext cx="8888107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altLang="zh-CN" sz="2500" b="1" dirty="0"/>
              <a:t>Preliminary</a:t>
            </a:r>
            <a:r>
              <a:rPr lang="zh-CN" altLang="en-US" sz="2500" b="1" dirty="0"/>
              <a:t> </a:t>
            </a:r>
            <a:r>
              <a:rPr lang="en-US" altLang="zh-CN" sz="2500" b="1" dirty="0"/>
              <a:t>Results</a:t>
            </a:r>
            <a:endParaRPr lang="en-US" sz="2500" b="1" dirty="0"/>
          </a:p>
        </p:txBody>
      </p:sp>
      <p:sp>
        <p:nvSpPr>
          <p:cNvPr id="20" name="AutoShape 2">
            <a:extLst>
              <a:ext uri="{FF2B5EF4-FFF2-40B4-BE49-F238E27FC236}">
                <a16:creationId xmlns:a16="http://schemas.microsoft.com/office/drawing/2014/main" id="{7F83124D-9D9C-8DA5-9CD4-7E618E5A7DA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B819F9CD-5DE9-2B22-D89D-69904C0D1D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6061" y="666750"/>
            <a:ext cx="4400550" cy="4400550"/>
          </a:xfrm>
          <a:prstGeom prst="rect">
            <a:avLst/>
          </a:prstGeom>
        </p:spPr>
      </p:pic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6C9F6D54-72D9-B5A4-5D11-2673FBAE26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9566" y="1327520"/>
            <a:ext cx="4376495" cy="3101036"/>
          </a:xfrm>
        </p:spPr>
      </p:pic>
    </p:spTree>
    <p:extLst>
      <p:ext uri="{BB962C8B-B14F-4D97-AF65-F5344CB8AC3E}">
        <p14:creationId xmlns:p14="http://schemas.microsoft.com/office/powerpoint/2010/main" val="6597758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le 1">
            <a:extLst>
              <a:ext uri="{FF2B5EF4-FFF2-40B4-BE49-F238E27FC236}">
                <a16:creationId xmlns:a16="http://schemas.microsoft.com/office/drawing/2014/main" id="{44337782-5FC4-4431-73A1-83CFD1829FAD}"/>
              </a:ext>
            </a:extLst>
          </p:cNvPr>
          <p:cNvSpPr txBox="1">
            <a:spLocks/>
          </p:cNvSpPr>
          <p:nvPr/>
        </p:nvSpPr>
        <p:spPr>
          <a:xfrm>
            <a:off x="-1" y="450131"/>
            <a:ext cx="8888107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altLang="zh-CN" sz="2500" b="1" dirty="0"/>
              <a:t>Preliminary</a:t>
            </a:r>
            <a:r>
              <a:rPr lang="zh-CN" altLang="en-US" sz="2500" b="1" dirty="0"/>
              <a:t> </a:t>
            </a:r>
            <a:r>
              <a:rPr lang="en-US" altLang="zh-CN" sz="2500" b="1" dirty="0"/>
              <a:t>Results</a:t>
            </a:r>
            <a:endParaRPr lang="en-US" sz="2500" b="1" dirty="0"/>
          </a:p>
        </p:txBody>
      </p:sp>
      <p:sp>
        <p:nvSpPr>
          <p:cNvPr id="20" name="AutoShape 2">
            <a:extLst>
              <a:ext uri="{FF2B5EF4-FFF2-40B4-BE49-F238E27FC236}">
                <a16:creationId xmlns:a16="http://schemas.microsoft.com/office/drawing/2014/main" id="{7F83124D-9D9C-8DA5-9CD4-7E618E5A7DA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EF6BEF-DDCF-B4A9-966E-67635AE408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878" y="1200150"/>
            <a:ext cx="4285628" cy="2914650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altLang="zh-CN" sz="1400" dirty="0"/>
              <a:t>For</a:t>
            </a:r>
            <a:r>
              <a:rPr lang="zh-CN" altLang="en-US" sz="1400" dirty="0"/>
              <a:t> </a:t>
            </a:r>
            <a:r>
              <a:rPr lang="en-US" altLang="zh-CN" sz="1400" dirty="0"/>
              <a:t>cell</a:t>
            </a:r>
            <a:r>
              <a:rPr lang="zh-CN" altLang="en-US" sz="1400" dirty="0"/>
              <a:t> </a:t>
            </a:r>
            <a:r>
              <a:rPr lang="en-US" altLang="zh-CN" sz="1400" dirty="0"/>
              <a:t>3,</a:t>
            </a:r>
            <a:r>
              <a:rPr lang="zh-CN" altLang="en-US" sz="1400" dirty="0"/>
              <a:t> </a:t>
            </a:r>
            <a:r>
              <a:rPr lang="en-US" altLang="zh-CN" sz="1400" dirty="0"/>
              <a:t>the</a:t>
            </a:r>
            <a:r>
              <a:rPr lang="zh-CN" altLang="en-US" sz="1400" dirty="0"/>
              <a:t> </a:t>
            </a:r>
            <a:r>
              <a:rPr lang="en-US" altLang="zh-CN" sz="1400" dirty="0"/>
              <a:t>cell</a:t>
            </a:r>
            <a:r>
              <a:rPr lang="zh-CN" altLang="en-US" sz="1400" dirty="0"/>
              <a:t> </a:t>
            </a:r>
            <a:r>
              <a:rPr lang="en-US" altLang="zh-CN" sz="1400" dirty="0"/>
              <a:t>2</a:t>
            </a:r>
            <a:r>
              <a:rPr lang="zh-CN" altLang="en-US" sz="1400" dirty="0"/>
              <a:t> </a:t>
            </a:r>
            <a:r>
              <a:rPr lang="en-US" altLang="zh-CN" sz="1400" dirty="0"/>
              <a:t>going</a:t>
            </a:r>
            <a:r>
              <a:rPr lang="zh-CN" altLang="en-US" sz="1400" dirty="0"/>
              <a:t> </a:t>
            </a:r>
            <a:r>
              <a:rPr lang="en-US" altLang="zh-CN" sz="1400" dirty="0"/>
              <a:t>into</a:t>
            </a:r>
            <a:r>
              <a:rPr lang="zh-CN" altLang="en-US" sz="1400" dirty="0"/>
              <a:t> </a:t>
            </a:r>
            <a:r>
              <a:rPr lang="en-US" altLang="zh-CN" sz="1400" dirty="0"/>
              <a:t>thermal</a:t>
            </a:r>
            <a:r>
              <a:rPr lang="zh-CN" altLang="en-US" sz="1400" dirty="0"/>
              <a:t> </a:t>
            </a:r>
            <a:r>
              <a:rPr lang="en-US" altLang="zh-CN" sz="1400" dirty="0"/>
              <a:t>runaway</a:t>
            </a:r>
            <a:r>
              <a:rPr lang="zh-CN" altLang="en-US" sz="1400" dirty="0"/>
              <a:t> </a:t>
            </a:r>
            <a:r>
              <a:rPr lang="en-US" altLang="zh-CN" sz="1400" dirty="0"/>
              <a:t>not</a:t>
            </a:r>
            <a:r>
              <a:rPr lang="zh-CN" altLang="en-US" sz="1400" dirty="0"/>
              <a:t> </a:t>
            </a:r>
            <a:r>
              <a:rPr lang="en-US" altLang="zh-CN" sz="1400" dirty="0"/>
              <a:t>only</a:t>
            </a:r>
            <a:r>
              <a:rPr lang="zh-CN" altLang="en-US" sz="1400" dirty="0"/>
              <a:t> </a:t>
            </a:r>
            <a:r>
              <a:rPr lang="en-US" altLang="zh-CN" sz="1400" dirty="0"/>
              <a:t>provided</a:t>
            </a:r>
            <a:r>
              <a:rPr lang="zh-CN" altLang="en-US" sz="1400" dirty="0"/>
              <a:t> </a:t>
            </a:r>
            <a:r>
              <a:rPr lang="en-US" altLang="zh-CN" sz="1400" dirty="0"/>
              <a:t>a</a:t>
            </a:r>
            <a:r>
              <a:rPr lang="zh-CN" altLang="en-US" sz="1400" dirty="0"/>
              <a:t> </a:t>
            </a:r>
            <a:r>
              <a:rPr lang="en-US" altLang="zh-CN" sz="1400" dirty="0"/>
              <a:t>20</a:t>
            </a:r>
            <a:r>
              <a:rPr lang="zh-CN" altLang="en-US" sz="1400" dirty="0"/>
              <a:t> </a:t>
            </a:r>
            <a:r>
              <a:rPr lang="en-US" altLang="zh-CN" sz="1400" dirty="0"/>
              <a:t>second</a:t>
            </a:r>
            <a:r>
              <a:rPr lang="zh-CN" altLang="en-US" sz="1400" dirty="0"/>
              <a:t> </a:t>
            </a:r>
            <a:r>
              <a:rPr lang="en-US" altLang="zh-CN" sz="1400" dirty="0"/>
              <a:t>local</a:t>
            </a:r>
            <a:r>
              <a:rPr lang="zh-CN" altLang="en-US" sz="1400" dirty="0"/>
              <a:t> </a:t>
            </a:r>
            <a:r>
              <a:rPr lang="en-US" altLang="zh-CN" sz="1400" dirty="0"/>
              <a:t>heating</a:t>
            </a:r>
            <a:r>
              <a:rPr lang="zh-CN" altLang="en-US" sz="1400" dirty="0"/>
              <a:t> </a:t>
            </a:r>
            <a:r>
              <a:rPr lang="en-US" altLang="zh-CN" sz="1400" dirty="0"/>
              <a:t>due</a:t>
            </a:r>
            <a:r>
              <a:rPr lang="zh-CN" altLang="en-US" sz="1400" dirty="0"/>
              <a:t> </a:t>
            </a:r>
            <a:r>
              <a:rPr lang="en-US" altLang="zh-CN" sz="1400" dirty="0"/>
              <a:t>to</a:t>
            </a:r>
            <a:r>
              <a:rPr lang="zh-CN" altLang="en-US" sz="1400" dirty="0"/>
              <a:t> </a:t>
            </a:r>
            <a:r>
              <a:rPr lang="en-US" altLang="zh-CN" sz="1400" dirty="0"/>
              <a:t>compartment</a:t>
            </a:r>
            <a:r>
              <a:rPr lang="zh-CN" altLang="en-US" sz="1400" dirty="0"/>
              <a:t> </a:t>
            </a:r>
            <a:r>
              <a:rPr lang="en-US" altLang="zh-CN" sz="1400" dirty="0"/>
              <a:t>fire,</a:t>
            </a:r>
            <a:r>
              <a:rPr lang="zh-CN" altLang="en-US" sz="1400" dirty="0"/>
              <a:t> </a:t>
            </a:r>
            <a:r>
              <a:rPr lang="en-US" altLang="zh-CN" sz="1400" dirty="0"/>
              <a:t>but</a:t>
            </a:r>
            <a:r>
              <a:rPr lang="zh-CN" altLang="en-US" sz="1400" dirty="0"/>
              <a:t> </a:t>
            </a:r>
            <a:r>
              <a:rPr lang="en-US" altLang="zh-CN" sz="1400" dirty="0"/>
              <a:t>also</a:t>
            </a:r>
            <a:r>
              <a:rPr lang="zh-CN" altLang="en-US" sz="1400" dirty="0"/>
              <a:t> </a:t>
            </a:r>
            <a:r>
              <a:rPr lang="en-US" altLang="zh-CN" sz="1400" dirty="0"/>
              <a:t>served</a:t>
            </a:r>
            <a:r>
              <a:rPr lang="zh-CN" altLang="en-US" sz="1400" dirty="0"/>
              <a:t> </a:t>
            </a:r>
            <a:r>
              <a:rPr lang="en-US" altLang="zh-CN" sz="1400" dirty="0"/>
              <a:t>as</a:t>
            </a:r>
            <a:r>
              <a:rPr lang="zh-CN" altLang="en-US" sz="1400" dirty="0"/>
              <a:t> </a:t>
            </a:r>
            <a:r>
              <a:rPr lang="en-US" altLang="zh-CN" sz="1400" dirty="0"/>
              <a:t>a</a:t>
            </a:r>
            <a:r>
              <a:rPr lang="zh-CN" altLang="en-US" sz="1400" dirty="0"/>
              <a:t> </a:t>
            </a:r>
            <a:r>
              <a:rPr lang="en-US" altLang="zh-CN" sz="1400" dirty="0"/>
              <a:t>long</a:t>
            </a:r>
            <a:r>
              <a:rPr lang="zh-CN" altLang="en-US" sz="1400" dirty="0"/>
              <a:t> </a:t>
            </a:r>
            <a:r>
              <a:rPr lang="en-US" altLang="zh-CN" sz="1400" dirty="0"/>
              <a:t>duration</a:t>
            </a:r>
            <a:r>
              <a:rPr lang="zh-CN" altLang="en-US" sz="1400" dirty="0"/>
              <a:t> </a:t>
            </a:r>
            <a:r>
              <a:rPr lang="en-US" altLang="zh-CN" sz="1400" dirty="0"/>
              <a:t>of</a:t>
            </a:r>
            <a:r>
              <a:rPr lang="zh-CN" altLang="en-US" sz="1400" dirty="0"/>
              <a:t> </a:t>
            </a:r>
            <a:r>
              <a:rPr lang="en-US" altLang="zh-CN" sz="1400" dirty="0"/>
              <a:t>radiation</a:t>
            </a:r>
            <a:r>
              <a:rPr lang="zh-CN" altLang="en-US" sz="1400" dirty="0"/>
              <a:t> </a:t>
            </a:r>
            <a:r>
              <a:rPr lang="en-US" altLang="zh-CN" sz="1400" dirty="0"/>
              <a:t>heating</a:t>
            </a:r>
            <a:r>
              <a:rPr lang="zh-CN" altLang="en-US" sz="1400" dirty="0"/>
              <a:t> </a:t>
            </a:r>
            <a:r>
              <a:rPr lang="en-US" altLang="zh-CN" sz="1400" dirty="0"/>
              <a:t>source.</a:t>
            </a:r>
            <a:r>
              <a:rPr lang="zh-CN" altLang="en-US" sz="1400" dirty="0"/>
              <a:t> </a:t>
            </a:r>
            <a:r>
              <a:rPr lang="en-US" altLang="zh-CN" sz="1400" dirty="0"/>
              <a:t>These</a:t>
            </a:r>
            <a:r>
              <a:rPr lang="zh-CN" altLang="en-US" sz="1400" dirty="0"/>
              <a:t> </a:t>
            </a:r>
            <a:r>
              <a:rPr lang="en-US" altLang="zh-CN" sz="1400" dirty="0"/>
              <a:t>two</a:t>
            </a:r>
            <a:r>
              <a:rPr lang="zh-CN" altLang="en-US" sz="1400" dirty="0"/>
              <a:t> </a:t>
            </a:r>
            <a:r>
              <a:rPr lang="en-US" altLang="zh-CN" sz="1400" dirty="0"/>
              <a:t>factors</a:t>
            </a:r>
            <a:r>
              <a:rPr lang="zh-CN" altLang="en-US" sz="1400" dirty="0"/>
              <a:t> </a:t>
            </a:r>
            <a:r>
              <a:rPr lang="en-US" altLang="zh-CN" sz="1400" dirty="0"/>
              <a:t>contributed</a:t>
            </a:r>
            <a:r>
              <a:rPr lang="zh-CN" altLang="en-US" sz="1400" dirty="0"/>
              <a:t> </a:t>
            </a:r>
            <a:r>
              <a:rPr lang="en-US" altLang="zh-CN" sz="1400" dirty="0"/>
              <a:t>to</a:t>
            </a:r>
            <a:r>
              <a:rPr lang="zh-CN" altLang="en-US" sz="1400" dirty="0"/>
              <a:t> </a:t>
            </a:r>
            <a:r>
              <a:rPr lang="en-US" altLang="zh-CN" sz="1400" dirty="0"/>
              <a:t>the</a:t>
            </a:r>
            <a:r>
              <a:rPr lang="zh-CN" altLang="en-US" sz="1400" dirty="0"/>
              <a:t> </a:t>
            </a:r>
            <a:r>
              <a:rPr lang="en-US" altLang="zh-CN" sz="1400" dirty="0"/>
              <a:t>thermal</a:t>
            </a:r>
            <a:r>
              <a:rPr lang="zh-CN" altLang="en-US" sz="1400" dirty="0"/>
              <a:t> </a:t>
            </a:r>
            <a:r>
              <a:rPr lang="en-US" altLang="zh-CN" sz="1400" dirty="0"/>
              <a:t>3</a:t>
            </a:r>
            <a:r>
              <a:rPr lang="zh-CN" altLang="en-US" sz="1400" dirty="0"/>
              <a:t> </a:t>
            </a:r>
            <a:r>
              <a:rPr lang="en-US" altLang="zh-CN" sz="1400" dirty="0"/>
              <a:t>going</a:t>
            </a:r>
            <a:r>
              <a:rPr lang="zh-CN" altLang="en-US" sz="1400" dirty="0"/>
              <a:t> </a:t>
            </a:r>
            <a:r>
              <a:rPr lang="en-US" altLang="zh-CN" sz="1400" dirty="0"/>
              <a:t>into</a:t>
            </a:r>
            <a:r>
              <a:rPr lang="zh-CN" altLang="en-US" sz="1400" dirty="0"/>
              <a:t> </a:t>
            </a:r>
            <a:r>
              <a:rPr lang="en-US" altLang="zh-CN" sz="1400" dirty="0"/>
              <a:t>thermal</a:t>
            </a:r>
            <a:r>
              <a:rPr lang="zh-CN" altLang="en-US" sz="1400" dirty="0"/>
              <a:t> </a:t>
            </a:r>
            <a:r>
              <a:rPr lang="en-US" altLang="zh-CN" sz="1400" dirty="0"/>
              <a:t>runaway.</a:t>
            </a:r>
            <a:endParaRPr lang="en-US" sz="1400" dirty="0"/>
          </a:p>
        </p:txBody>
      </p:sp>
      <p:pic>
        <p:nvPicPr>
          <p:cNvPr id="13" name="Picture 12" descr="Chart, histogram&#10;&#10;Description automatically generated">
            <a:extLst>
              <a:ext uri="{FF2B5EF4-FFF2-40B4-BE49-F238E27FC236}">
                <a16:creationId xmlns:a16="http://schemas.microsoft.com/office/drawing/2014/main" id="{E49FA5B0-A584-C22E-29FF-A371ABA850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1522" y="514350"/>
            <a:ext cx="4419600" cy="44196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619C645-634A-525A-DB10-BAE55EB224C7}"/>
              </a:ext>
            </a:extLst>
          </p:cNvPr>
          <p:cNvSpPr txBox="1"/>
          <p:nvPr/>
        </p:nvSpPr>
        <p:spPr>
          <a:xfrm>
            <a:off x="4953000" y="1371600"/>
            <a:ext cx="19812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dirty="0"/>
              <a:t>Cell</a:t>
            </a:r>
            <a:r>
              <a:rPr lang="zh-CN" altLang="en-US" sz="900" dirty="0"/>
              <a:t> </a:t>
            </a:r>
            <a:r>
              <a:rPr lang="en-US" altLang="zh-CN" sz="900" dirty="0"/>
              <a:t>3</a:t>
            </a:r>
            <a:r>
              <a:rPr lang="zh-CN" altLang="en-US" sz="900" dirty="0"/>
              <a:t> </a:t>
            </a:r>
            <a:r>
              <a:rPr lang="en-US" altLang="zh-CN" sz="900" dirty="0"/>
              <a:t>power</a:t>
            </a:r>
            <a:r>
              <a:rPr lang="zh-CN" altLang="en-US" sz="900" dirty="0"/>
              <a:t> </a:t>
            </a:r>
            <a:r>
              <a:rPr lang="en-US" altLang="zh-CN" sz="900" dirty="0"/>
              <a:t>budget</a:t>
            </a:r>
            <a:r>
              <a:rPr lang="zh-CN" altLang="en-US" sz="900" dirty="0"/>
              <a:t> </a:t>
            </a:r>
            <a:r>
              <a:rPr lang="en-US" altLang="zh-CN" sz="900" dirty="0"/>
              <a:t>graph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1253833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le 1">
            <a:extLst>
              <a:ext uri="{FF2B5EF4-FFF2-40B4-BE49-F238E27FC236}">
                <a16:creationId xmlns:a16="http://schemas.microsoft.com/office/drawing/2014/main" id="{44337782-5FC4-4431-73A1-83CFD1829FAD}"/>
              </a:ext>
            </a:extLst>
          </p:cNvPr>
          <p:cNvSpPr txBox="1">
            <a:spLocks/>
          </p:cNvSpPr>
          <p:nvPr/>
        </p:nvSpPr>
        <p:spPr>
          <a:xfrm>
            <a:off x="-1" y="450131"/>
            <a:ext cx="8888107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altLang="zh-CN" sz="2500" b="1" dirty="0"/>
              <a:t>Preliminary</a:t>
            </a:r>
            <a:r>
              <a:rPr lang="zh-CN" altLang="en-US" sz="2500" b="1" dirty="0"/>
              <a:t> </a:t>
            </a:r>
            <a:r>
              <a:rPr lang="en-US" altLang="zh-CN" sz="2500" b="1" dirty="0"/>
              <a:t>Results</a:t>
            </a:r>
            <a:endParaRPr lang="en-US" sz="2500" b="1" dirty="0"/>
          </a:p>
        </p:txBody>
      </p:sp>
      <p:sp>
        <p:nvSpPr>
          <p:cNvPr id="20" name="AutoShape 2">
            <a:extLst>
              <a:ext uri="{FF2B5EF4-FFF2-40B4-BE49-F238E27FC236}">
                <a16:creationId xmlns:a16="http://schemas.microsoft.com/office/drawing/2014/main" id="{7F83124D-9D9C-8DA5-9CD4-7E618E5A7DA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EF6BEF-DDCF-B4A9-966E-67635AE408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878" y="1200150"/>
            <a:ext cx="4285628" cy="2914650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altLang="zh-CN" sz="1400" dirty="0"/>
              <a:t>For</a:t>
            </a:r>
            <a:r>
              <a:rPr lang="zh-CN" altLang="en-US" sz="1400" dirty="0"/>
              <a:t> </a:t>
            </a:r>
            <a:r>
              <a:rPr lang="en-US" altLang="zh-CN" sz="1400" dirty="0"/>
              <a:t>cell</a:t>
            </a:r>
            <a:r>
              <a:rPr lang="zh-CN" altLang="en-US" sz="1400" dirty="0"/>
              <a:t> </a:t>
            </a:r>
            <a:r>
              <a:rPr lang="en-US" altLang="zh-CN" sz="1400" dirty="0"/>
              <a:t>8,</a:t>
            </a:r>
            <a:r>
              <a:rPr lang="zh-CN" altLang="en-US" sz="1400" dirty="0"/>
              <a:t> </a:t>
            </a:r>
            <a:r>
              <a:rPr lang="en-US" altLang="zh-CN" sz="1400" dirty="0"/>
              <a:t>the</a:t>
            </a:r>
            <a:r>
              <a:rPr lang="zh-CN" altLang="en-US" sz="1400" dirty="0"/>
              <a:t> </a:t>
            </a:r>
            <a:r>
              <a:rPr lang="en-US" altLang="zh-CN" sz="1400" dirty="0"/>
              <a:t>compartment</a:t>
            </a:r>
            <a:r>
              <a:rPr lang="zh-CN" altLang="en-US" sz="1400" dirty="0"/>
              <a:t> </a:t>
            </a:r>
            <a:r>
              <a:rPr lang="en-US" altLang="zh-CN" sz="1400" dirty="0"/>
              <a:t>fire</a:t>
            </a:r>
            <a:r>
              <a:rPr lang="zh-CN" altLang="en-US" sz="1400" dirty="0"/>
              <a:t> </a:t>
            </a:r>
            <a:r>
              <a:rPr lang="en-US" altLang="zh-CN" sz="1400" dirty="0"/>
              <a:t>heating</a:t>
            </a:r>
            <a:r>
              <a:rPr lang="zh-CN" altLang="en-US" sz="1400" dirty="0"/>
              <a:t> </a:t>
            </a:r>
            <a:r>
              <a:rPr lang="en-US" altLang="zh-CN" sz="1400" dirty="0"/>
              <a:t>sources</a:t>
            </a:r>
            <a:r>
              <a:rPr lang="zh-CN" altLang="en-US" sz="1400" dirty="0"/>
              <a:t> </a:t>
            </a:r>
            <a:r>
              <a:rPr lang="en-US" altLang="zh-CN" sz="1400" dirty="0"/>
              <a:t>caused</a:t>
            </a:r>
            <a:r>
              <a:rPr lang="zh-CN" altLang="en-US" sz="1400" dirty="0"/>
              <a:t> </a:t>
            </a:r>
            <a:r>
              <a:rPr lang="en-US" altLang="zh-CN" sz="1400" dirty="0"/>
              <a:t>by</a:t>
            </a:r>
            <a:r>
              <a:rPr lang="zh-CN" altLang="en-US" sz="1400" dirty="0"/>
              <a:t> </a:t>
            </a:r>
            <a:r>
              <a:rPr lang="en-US" altLang="zh-CN" sz="1400" dirty="0"/>
              <a:t>adjacent</a:t>
            </a:r>
            <a:r>
              <a:rPr lang="zh-CN" altLang="en-US" sz="1400" dirty="0"/>
              <a:t> </a:t>
            </a:r>
            <a:r>
              <a:rPr lang="en-US" altLang="zh-CN" sz="1400" dirty="0"/>
              <a:t>cells</a:t>
            </a:r>
            <a:r>
              <a:rPr lang="zh-CN" altLang="en-US" sz="1400" dirty="0"/>
              <a:t> </a:t>
            </a:r>
            <a:r>
              <a:rPr lang="en-US" altLang="zh-CN" sz="1400" dirty="0"/>
              <a:t>TR</a:t>
            </a:r>
            <a:r>
              <a:rPr lang="zh-CN" altLang="en-US" sz="1400" dirty="0"/>
              <a:t> </a:t>
            </a:r>
            <a:r>
              <a:rPr lang="en-US" altLang="zh-CN" sz="1400" dirty="0"/>
              <a:t>was</a:t>
            </a:r>
            <a:r>
              <a:rPr lang="zh-CN" altLang="en-US" sz="1400" dirty="0"/>
              <a:t> </a:t>
            </a:r>
            <a:r>
              <a:rPr lang="en-US" altLang="zh-CN" sz="1400" dirty="0"/>
              <a:t>the</a:t>
            </a:r>
            <a:r>
              <a:rPr lang="zh-CN" altLang="en-US" sz="1400" dirty="0"/>
              <a:t> </a:t>
            </a:r>
            <a:r>
              <a:rPr lang="en-US" altLang="zh-CN" sz="1400" dirty="0"/>
              <a:t>main</a:t>
            </a:r>
            <a:r>
              <a:rPr lang="zh-CN" altLang="en-US" sz="1400" dirty="0"/>
              <a:t> </a:t>
            </a:r>
            <a:r>
              <a:rPr lang="en-US" altLang="zh-CN" sz="1400" dirty="0"/>
              <a:t>contributor</a:t>
            </a:r>
            <a:r>
              <a:rPr lang="zh-CN" altLang="en-US" sz="1400" dirty="0"/>
              <a:t> </a:t>
            </a:r>
            <a:r>
              <a:rPr lang="en-US" altLang="zh-CN" sz="1400" dirty="0"/>
              <a:t>of</a:t>
            </a:r>
            <a:r>
              <a:rPr lang="zh-CN" altLang="en-US" sz="1400" dirty="0"/>
              <a:t> </a:t>
            </a:r>
            <a:r>
              <a:rPr lang="en-US" altLang="zh-CN" sz="1400" dirty="0"/>
              <a:t>it</a:t>
            </a:r>
            <a:r>
              <a:rPr lang="zh-CN" altLang="en-US" sz="1400" dirty="0"/>
              <a:t> </a:t>
            </a:r>
            <a:r>
              <a:rPr lang="en-US" altLang="zh-CN" sz="1400" dirty="0"/>
              <a:t>reaching</a:t>
            </a:r>
            <a:r>
              <a:rPr lang="zh-CN" altLang="en-US" sz="1400" dirty="0"/>
              <a:t> </a:t>
            </a:r>
            <a:r>
              <a:rPr lang="en-US" altLang="zh-CN" sz="1400" dirty="0"/>
              <a:t>to</a:t>
            </a:r>
            <a:r>
              <a:rPr lang="zh-CN" altLang="en-US" sz="1400" dirty="0"/>
              <a:t> </a:t>
            </a:r>
            <a:r>
              <a:rPr lang="en-US" altLang="zh-CN" sz="1400" dirty="0"/>
              <a:t>the</a:t>
            </a:r>
            <a:r>
              <a:rPr lang="zh-CN" altLang="en-US" sz="1400" dirty="0"/>
              <a:t> </a:t>
            </a:r>
            <a:r>
              <a:rPr lang="en-US" altLang="zh-CN" sz="1400" dirty="0"/>
              <a:t>threshold</a:t>
            </a:r>
            <a:r>
              <a:rPr lang="zh-CN" altLang="en-US" sz="1400" dirty="0"/>
              <a:t> </a:t>
            </a:r>
            <a:r>
              <a:rPr lang="en-US" altLang="zh-CN" sz="1400" dirty="0"/>
              <a:t>temperature</a:t>
            </a:r>
            <a:r>
              <a:rPr lang="zh-CN" altLang="en-US" sz="1400" dirty="0"/>
              <a:t> </a:t>
            </a:r>
            <a:r>
              <a:rPr lang="en-US" altLang="zh-CN" sz="1400" dirty="0"/>
              <a:t>and</a:t>
            </a:r>
            <a:r>
              <a:rPr lang="zh-CN" altLang="en-US" sz="1400" dirty="0"/>
              <a:t> </a:t>
            </a:r>
            <a:r>
              <a:rPr lang="en-US" altLang="zh-CN" sz="1400" dirty="0"/>
              <a:t>going</a:t>
            </a:r>
            <a:r>
              <a:rPr lang="zh-CN" altLang="en-US" sz="1400" dirty="0"/>
              <a:t> </a:t>
            </a:r>
            <a:r>
              <a:rPr lang="en-US" altLang="zh-CN" sz="1400" dirty="0"/>
              <a:t>into</a:t>
            </a:r>
            <a:r>
              <a:rPr lang="zh-CN" altLang="en-US" sz="1400" dirty="0"/>
              <a:t> </a:t>
            </a:r>
            <a:r>
              <a:rPr lang="en-US" altLang="zh-CN" sz="1400" dirty="0"/>
              <a:t>thermal</a:t>
            </a:r>
            <a:r>
              <a:rPr lang="zh-CN" altLang="en-US" sz="1400" dirty="0"/>
              <a:t> </a:t>
            </a:r>
            <a:r>
              <a:rPr lang="en-US" altLang="zh-CN" sz="1400" dirty="0"/>
              <a:t>runaway.</a:t>
            </a:r>
            <a:r>
              <a:rPr lang="zh-CN" altLang="en-US" sz="1400" dirty="0"/>
              <a:t> </a:t>
            </a:r>
            <a:endParaRPr lang="en-US" altLang="zh-CN" sz="1400" dirty="0"/>
          </a:p>
          <a:p>
            <a:pPr>
              <a:lnSpc>
                <a:spcPct val="110000"/>
              </a:lnSpc>
            </a:pPr>
            <a:endParaRPr lang="en-US" sz="1400" dirty="0"/>
          </a:p>
          <a:p>
            <a:pPr>
              <a:lnSpc>
                <a:spcPct val="110000"/>
              </a:lnSpc>
            </a:pPr>
            <a:r>
              <a:rPr lang="en-US" altLang="zh-CN" sz="1400" dirty="0"/>
              <a:t>The</a:t>
            </a:r>
            <a:r>
              <a:rPr lang="zh-CN" altLang="en-US" sz="1400" dirty="0"/>
              <a:t> </a:t>
            </a:r>
            <a:r>
              <a:rPr lang="en-US" altLang="zh-CN" sz="1400" dirty="0"/>
              <a:t>radiation</a:t>
            </a:r>
            <a:r>
              <a:rPr lang="zh-CN" altLang="en-US" sz="1400" dirty="0"/>
              <a:t> </a:t>
            </a:r>
            <a:r>
              <a:rPr lang="en-US" altLang="zh-CN" sz="1400" dirty="0"/>
              <a:t>contribution</a:t>
            </a:r>
            <a:r>
              <a:rPr lang="zh-CN" altLang="en-US" sz="1400" dirty="0"/>
              <a:t> </a:t>
            </a:r>
            <a:r>
              <a:rPr lang="en-US" altLang="zh-CN" sz="1400" dirty="0"/>
              <a:t>also</a:t>
            </a:r>
            <a:r>
              <a:rPr lang="zh-CN" altLang="en-US" sz="1400" dirty="0"/>
              <a:t> </a:t>
            </a:r>
            <a:r>
              <a:rPr lang="en-US" altLang="zh-CN" sz="1400" dirty="0"/>
              <a:t>played</a:t>
            </a:r>
            <a:r>
              <a:rPr lang="zh-CN" altLang="en-US" sz="1400" dirty="0"/>
              <a:t> </a:t>
            </a:r>
            <a:r>
              <a:rPr lang="en-US" altLang="zh-CN" sz="1400" dirty="0"/>
              <a:t>a</a:t>
            </a:r>
            <a:r>
              <a:rPr lang="zh-CN" altLang="en-US" sz="1400" dirty="0"/>
              <a:t> </a:t>
            </a:r>
            <a:r>
              <a:rPr lang="en-US" altLang="zh-CN" sz="1400" dirty="0"/>
              <a:t>role,</a:t>
            </a:r>
            <a:r>
              <a:rPr lang="zh-CN" altLang="en-US" sz="1400" dirty="0"/>
              <a:t> </a:t>
            </a:r>
            <a:r>
              <a:rPr lang="en-US" altLang="zh-CN" sz="1400" dirty="0"/>
              <a:t>but</a:t>
            </a:r>
            <a:r>
              <a:rPr lang="zh-CN" altLang="en-US" sz="1400" dirty="0"/>
              <a:t> </a:t>
            </a:r>
            <a:r>
              <a:rPr lang="en-US" altLang="zh-CN" sz="1400" dirty="0"/>
              <a:t>not</a:t>
            </a:r>
            <a:r>
              <a:rPr lang="zh-CN" altLang="en-US" sz="1400" dirty="0"/>
              <a:t> </a:t>
            </a:r>
            <a:r>
              <a:rPr lang="en-US" altLang="zh-CN" sz="1400" dirty="0"/>
              <a:t>too</a:t>
            </a:r>
            <a:r>
              <a:rPr lang="zh-CN" altLang="en-US" sz="1400" dirty="0"/>
              <a:t> </a:t>
            </a:r>
            <a:r>
              <a:rPr lang="en-US" altLang="zh-CN" sz="1400" dirty="0"/>
              <a:t>significantly</a:t>
            </a:r>
            <a:endParaRPr lang="en-US" sz="1400" dirty="0"/>
          </a:p>
        </p:txBody>
      </p:sp>
      <p:pic>
        <p:nvPicPr>
          <p:cNvPr id="3" name="Picture 2" descr="Diagram, histogram&#10;&#10;Description automatically generated">
            <a:extLst>
              <a:ext uri="{FF2B5EF4-FFF2-40B4-BE49-F238E27FC236}">
                <a16:creationId xmlns:a16="http://schemas.microsoft.com/office/drawing/2014/main" id="{7CEDEB78-5215-0091-1DED-AF6680DBA4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6373" y="514350"/>
            <a:ext cx="4343400" cy="4343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A67FB27-1B38-3076-1DE7-E5870633DD2C}"/>
              </a:ext>
            </a:extLst>
          </p:cNvPr>
          <p:cNvSpPr txBox="1"/>
          <p:nvPr/>
        </p:nvSpPr>
        <p:spPr>
          <a:xfrm>
            <a:off x="4800600" y="1371600"/>
            <a:ext cx="19812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dirty="0"/>
              <a:t>Cell</a:t>
            </a:r>
            <a:r>
              <a:rPr lang="zh-CN" altLang="en-US" sz="900" dirty="0"/>
              <a:t> </a:t>
            </a:r>
            <a:r>
              <a:rPr lang="en-US" altLang="zh-CN" sz="900" dirty="0"/>
              <a:t>8</a:t>
            </a:r>
            <a:r>
              <a:rPr lang="zh-CN" altLang="en-US" sz="900" dirty="0"/>
              <a:t> </a:t>
            </a:r>
            <a:r>
              <a:rPr lang="en-US" altLang="zh-CN" sz="900" dirty="0"/>
              <a:t>power</a:t>
            </a:r>
            <a:r>
              <a:rPr lang="zh-CN" altLang="en-US" sz="900" dirty="0"/>
              <a:t> </a:t>
            </a:r>
            <a:r>
              <a:rPr lang="en-US" altLang="zh-CN" sz="900" dirty="0"/>
              <a:t>budget</a:t>
            </a:r>
            <a:r>
              <a:rPr lang="zh-CN" altLang="en-US" sz="900" dirty="0"/>
              <a:t> </a:t>
            </a:r>
            <a:r>
              <a:rPr lang="en-US" altLang="zh-CN" sz="900" dirty="0"/>
              <a:t>graph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17523839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78162-7D90-97A0-69D3-2DFFF53289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61975"/>
            <a:ext cx="8686800" cy="857250"/>
          </a:xfrm>
        </p:spPr>
        <p:txBody>
          <a:bodyPr>
            <a:noAutofit/>
          </a:bodyPr>
          <a:lstStyle/>
          <a:p>
            <a:r>
              <a:rPr lang="en-US" altLang="zh-CN" sz="2500" b="1" dirty="0"/>
              <a:t>Prismatic</a:t>
            </a:r>
            <a:r>
              <a:rPr lang="zh-CN" altLang="en-US" sz="2500" b="1" dirty="0"/>
              <a:t> </a:t>
            </a:r>
            <a:r>
              <a:rPr lang="en-US" altLang="zh-CN" sz="2500" b="1" dirty="0"/>
              <a:t>cell</a:t>
            </a:r>
            <a:r>
              <a:rPr lang="zh-CN" altLang="en-US" sz="2500" b="1" dirty="0"/>
              <a:t> </a:t>
            </a:r>
            <a:r>
              <a:rPr lang="en-US" altLang="zh-CN" sz="2500" b="1" dirty="0"/>
              <a:t>module</a:t>
            </a:r>
            <a:r>
              <a:rPr lang="zh-CN" altLang="en-US" sz="2500" b="1" dirty="0"/>
              <a:t> </a:t>
            </a:r>
            <a:r>
              <a:rPr lang="en-US" altLang="zh-CN" sz="2500" b="1" dirty="0"/>
              <a:t>TR</a:t>
            </a:r>
            <a:r>
              <a:rPr lang="zh-CN" altLang="en-US" sz="2500" b="1" dirty="0"/>
              <a:t> </a:t>
            </a:r>
            <a:r>
              <a:rPr lang="en-US" altLang="zh-CN" sz="2500" b="1" dirty="0"/>
              <a:t>propagation</a:t>
            </a:r>
            <a:r>
              <a:rPr lang="zh-CN" altLang="en-US" sz="2500" b="1" dirty="0"/>
              <a:t> </a:t>
            </a:r>
            <a:r>
              <a:rPr lang="en-US" altLang="zh-CN" sz="2500" b="1" dirty="0"/>
              <a:t>modeling</a:t>
            </a:r>
            <a:endParaRPr lang="en-US" sz="25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6B3FFD-9A9F-B498-D771-15F4D21EF2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52550"/>
            <a:ext cx="5638800" cy="3505200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altLang="zh-CN" sz="1800" dirty="0"/>
              <a:t>Previously</a:t>
            </a:r>
            <a:r>
              <a:rPr lang="zh-CN" altLang="en-US" sz="1800" dirty="0"/>
              <a:t> </a:t>
            </a:r>
            <a:r>
              <a:rPr lang="en-US" altLang="zh-CN" sz="1800" dirty="0"/>
              <a:t>the</a:t>
            </a:r>
            <a:r>
              <a:rPr lang="zh-CN" altLang="en-US" sz="1800" dirty="0"/>
              <a:t> </a:t>
            </a:r>
            <a:r>
              <a:rPr lang="en-US" altLang="zh-CN" sz="1800" dirty="0"/>
              <a:t>battery</a:t>
            </a:r>
            <a:r>
              <a:rPr lang="zh-CN" altLang="en-US" sz="1800" dirty="0"/>
              <a:t> </a:t>
            </a:r>
            <a:r>
              <a:rPr lang="en-US" altLang="zh-CN" sz="1800" dirty="0"/>
              <a:t>cell</a:t>
            </a:r>
            <a:r>
              <a:rPr lang="zh-CN" altLang="en-US" sz="1800" dirty="0"/>
              <a:t> </a:t>
            </a:r>
            <a:r>
              <a:rPr lang="en-US" altLang="zh-CN" sz="1800" dirty="0"/>
              <a:t>thermal</a:t>
            </a:r>
            <a:r>
              <a:rPr lang="zh-CN" altLang="en-US" sz="1800" dirty="0"/>
              <a:t> </a:t>
            </a:r>
            <a:r>
              <a:rPr lang="en-US" altLang="zh-CN" sz="1800" dirty="0"/>
              <a:t>failure</a:t>
            </a:r>
            <a:r>
              <a:rPr lang="zh-CN" altLang="en-US" sz="1800" dirty="0"/>
              <a:t> </a:t>
            </a:r>
            <a:r>
              <a:rPr lang="en-US" altLang="zh-CN" sz="1800" dirty="0"/>
              <a:t>and</a:t>
            </a:r>
            <a:r>
              <a:rPr lang="zh-CN" altLang="en-US" sz="1800" dirty="0"/>
              <a:t> </a:t>
            </a:r>
            <a:r>
              <a:rPr lang="en-US" altLang="zh-CN" sz="1800" dirty="0"/>
              <a:t>the</a:t>
            </a:r>
            <a:r>
              <a:rPr lang="zh-CN" altLang="en-US" sz="1800" dirty="0"/>
              <a:t> </a:t>
            </a:r>
            <a:r>
              <a:rPr lang="en-US" altLang="zh-CN" sz="1800" dirty="0"/>
              <a:t>propagation</a:t>
            </a:r>
            <a:r>
              <a:rPr lang="zh-CN" altLang="en-US" sz="1800" dirty="0"/>
              <a:t> </a:t>
            </a:r>
            <a:r>
              <a:rPr lang="en-US" altLang="zh-CN" sz="1800" dirty="0"/>
              <a:t>of</a:t>
            </a:r>
            <a:r>
              <a:rPr lang="zh-CN" altLang="en-US" sz="1800" dirty="0"/>
              <a:t> </a:t>
            </a:r>
            <a:r>
              <a:rPr lang="en-US" altLang="zh-CN" sz="1800" dirty="0"/>
              <a:t>thermal</a:t>
            </a:r>
            <a:r>
              <a:rPr lang="zh-CN" altLang="en-US" sz="1800" dirty="0"/>
              <a:t> </a:t>
            </a:r>
            <a:r>
              <a:rPr lang="en-US" altLang="zh-CN" sz="1800" dirty="0"/>
              <a:t>runaway</a:t>
            </a:r>
            <a:r>
              <a:rPr lang="zh-CN" altLang="en-US" sz="1800" dirty="0"/>
              <a:t> </a:t>
            </a:r>
            <a:r>
              <a:rPr lang="en-US" altLang="zh-CN" sz="1800" dirty="0"/>
              <a:t>experiment</a:t>
            </a:r>
            <a:r>
              <a:rPr lang="zh-CN" altLang="en-US" sz="1800" dirty="0"/>
              <a:t> </a:t>
            </a:r>
            <a:r>
              <a:rPr lang="en-US" altLang="zh-CN" sz="1800" dirty="0"/>
              <a:t>has</a:t>
            </a:r>
            <a:r>
              <a:rPr lang="zh-CN" altLang="en-US" sz="1800" dirty="0"/>
              <a:t> </a:t>
            </a:r>
            <a:r>
              <a:rPr lang="en-US" altLang="zh-CN" sz="1800" dirty="0"/>
              <a:t>been</a:t>
            </a:r>
            <a:r>
              <a:rPr lang="zh-CN" altLang="en-US" sz="1800" dirty="0"/>
              <a:t> </a:t>
            </a:r>
            <a:r>
              <a:rPr lang="en-US" altLang="zh-CN" sz="1800" dirty="0"/>
              <a:t>carried</a:t>
            </a:r>
            <a:r>
              <a:rPr lang="zh-CN" altLang="en-US" sz="1800" dirty="0"/>
              <a:t> </a:t>
            </a:r>
            <a:r>
              <a:rPr lang="en-US" altLang="zh-CN" sz="1800" dirty="0"/>
              <a:t>out</a:t>
            </a:r>
            <a:r>
              <a:rPr lang="zh-CN" altLang="en-US" sz="1800" dirty="0"/>
              <a:t> </a:t>
            </a:r>
            <a:r>
              <a:rPr lang="en-US" altLang="zh-CN" sz="1800" dirty="0"/>
              <a:t>and</a:t>
            </a:r>
            <a:r>
              <a:rPr lang="zh-CN" altLang="en-US" sz="1800" dirty="0"/>
              <a:t> </a:t>
            </a:r>
            <a:r>
              <a:rPr lang="en-US" altLang="zh-CN" sz="1800" dirty="0"/>
              <a:t>relevant</a:t>
            </a:r>
            <a:r>
              <a:rPr lang="zh-CN" altLang="en-US" sz="1800" dirty="0"/>
              <a:t> </a:t>
            </a:r>
            <a:r>
              <a:rPr lang="en-US" altLang="zh-CN" sz="1800" dirty="0"/>
              <a:t>data</a:t>
            </a:r>
            <a:r>
              <a:rPr lang="zh-CN" altLang="en-US" sz="1800" dirty="0"/>
              <a:t> </a:t>
            </a:r>
            <a:r>
              <a:rPr lang="en-US" altLang="zh-CN" sz="1800" dirty="0"/>
              <a:t>has</a:t>
            </a:r>
            <a:r>
              <a:rPr lang="zh-CN" altLang="en-US" sz="1800" dirty="0"/>
              <a:t> </a:t>
            </a:r>
            <a:r>
              <a:rPr lang="en-US" altLang="zh-CN" sz="1800" dirty="0"/>
              <a:t>been</a:t>
            </a:r>
            <a:r>
              <a:rPr lang="zh-CN" altLang="en-US" sz="1800" dirty="0"/>
              <a:t> </a:t>
            </a:r>
            <a:r>
              <a:rPr lang="en-US" altLang="zh-CN" sz="1800" dirty="0"/>
              <a:t>collected</a:t>
            </a:r>
          </a:p>
          <a:p>
            <a:pPr>
              <a:lnSpc>
                <a:spcPct val="110000"/>
              </a:lnSpc>
            </a:pPr>
            <a:endParaRPr lang="en-US" altLang="zh-CN" sz="1800" dirty="0"/>
          </a:p>
          <a:p>
            <a:pPr>
              <a:lnSpc>
                <a:spcPct val="110000"/>
              </a:lnSpc>
            </a:pPr>
            <a:r>
              <a:rPr lang="en-US" altLang="zh-CN" sz="1800" dirty="0"/>
              <a:t>A</a:t>
            </a:r>
            <a:r>
              <a:rPr lang="zh-CN" altLang="en-US" sz="1800" dirty="0"/>
              <a:t> </a:t>
            </a:r>
            <a:r>
              <a:rPr lang="en-US" altLang="zh-CN" sz="1800" dirty="0"/>
              <a:t>reduced-order</a:t>
            </a:r>
            <a:r>
              <a:rPr lang="zh-CN" altLang="en-US" sz="1800" dirty="0"/>
              <a:t> </a:t>
            </a:r>
            <a:r>
              <a:rPr lang="en-US" altLang="zh-CN" sz="1800" dirty="0"/>
              <a:t>heat</a:t>
            </a:r>
            <a:r>
              <a:rPr lang="zh-CN" altLang="en-US" sz="1800" dirty="0"/>
              <a:t> </a:t>
            </a:r>
            <a:r>
              <a:rPr lang="en-US" altLang="zh-CN" sz="1800" dirty="0"/>
              <a:t>transfer</a:t>
            </a:r>
            <a:r>
              <a:rPr lang="zh-CN" altLang="en-US" sz="1800" dirty="0"/>
              <a:t> </a:t>
            </a:r>
            <a:r>
              <a:rPr lang="en-US" altLang="zh-CN" sz="1800" dirty="0"/>
              <a:t>model,</a:t>
            </a:r>
            <a:r>
              <a:rPr lang="zh-CN" altLang="en-US" sz="1800" dirty="0"/>
              <a:t> </a:t>
            </a:r>
            <a:r>
              <a:rPr lang="en-US" altLang="zh-CN" sz="1800" dirty="0"/>
              <a:t>focusing</a:t>
            </a:r>
            <a:r>
              <a:rPr lang="zh-CN" altLang="en-US" sz="1800" dirty="0"/>
              <a:t> </a:t>
            </a:r>
            <a:r>
              <a:rPr lang="en-US" altLang="zh-CN" sz="1800" dirty="0"/>
              <a:t>on</a:t>
            </a:r>
            <a:r>
              <a:rPr lang="zh-CN" altLang="en-US" sz="1800" dirty="0"/>
              <a:t> </a:t>
            </a:r>
            <a:r>
              <a:rPr lang="en-US" altLang="zh-CN" sz="1800" dirty="0"/>
              <a:t>the</a:t>
            </a:r>
            <a:r>
              <a:rPr lang="zh-CN" altLang="en-US" sz="1800" dirty="0"/>
              <a:t> </a:t>
            </a:r>
            <a:r>
              <a:rPr lang="en-US" altLang="zh-CN" sz="1800" dirty="0"/>
              <a:t>radiation,</a:t>
            </a:r>
            <a:r>
              <a:rPr lang="zh-CN" altLang="en-US" sz="1800" dirty="0"/>
              <a:t> </a:t>
            </a:r>
            <a:r>
              <a:rPr lang="en-US" altLang="zh-CN" sz="1800" dirty="0"/>
              <a:t>convection,</a:t>
            </a:r>
            <a:r>
              <a:rPr lang="zh-CN" altLang="en-US" sz="1800" dirty="0"/>
              <a:t> </a:t>
            </a:r>
            <a:r>
              <a:rPr lang="en-US" altLang="zh-CN" sz="1800" dirty="0"/>
              <a:t>conduction</a:t>
            </a:r>
            <a:r>
              <a:rPr lang="zh-CN" altLang="en-US" sz="1800" dirty="0"/>
              <a:t> </a:t>
            </a:r>
            <a:r>
              <a:rPr lang="en-US" altLang="zh-CN" sz="1800" dirty="0"/>
              <a:t>and</a:t>
            </a:r>
            <a:r>
              <a:rPr lang="zh-CN" altLang="en-US" sz="1800" dirty="0"/>
              <a:t> </a:t>
            </a:r>
            <a:r>
              <a:rPr lang="en-US" altLang="zh-CN" sz="1800" dirty="0"/>
              <a:t>enthalpy</a:t>
            </a:r>
            <a:r>
              <a:rPr lang="zh-CN" altLang="en-US" sz="1800" dirty="0"/>
              <a:t> </a:t>
            </a:r>
            <a:r>
              <a:rPr lang="en-US" altLang="zh-CN" sz="1800" dirty="0"/>
              <a:t>exchange</a:t>
            </a:r>
            <a:r>
              <a:rPr lang="zh-CN" altLang="en-US" sz="1800" dirty="0"/>
              <a:t> </a:t>
            </a:r>
            <a:r>
              <a:rPr lang="en-US" altLang="zh-CN" sz="1800" dirty="0"/>
              <a:t>between</a:t>
            </a:r>
            <a:r>
              <a:rPr lang="zh-CN" altLang="en-US" sz="1800" dirty="0"/>
              <a:t> </a:t>
            </a:r>
            <a:r>
              <a:rPr lang="en-US" altLang="zh-CN" sz="1800" dirty="0"/>
              <a:t>cells</a:t>
            </a:r>
            <a:r>
              <a:rPr lang="zh-CN" altLang="en-US" sz="1800" dirty="0"/>
              <a:t> </a:t>
            </a:r>
            <a:r>
              <a:rPr lang="en-US" altLang="zh-CN" sz="1800" dirty="0"/>
              <a:t>and</a:t>
            </a:r>
            <a:r>
              <a:rPr lang="zh-CN" altLang="en-US" sz="1800" dirty="0"/>
              <a:t> </a:t>
            </a:r>
            <a:r>
              <a:rPr lang="en-US" altLang="zh-CN" sz="1800" dirty="0"/>
              <a:t>surrounding</a:t>
            </a:r>
            <a:r>
              <a:rPr lang="zh-CN" altLang="en-US" sz="1800" dirty="0"/>
              <a:t> </a:t>
            </a:r>
            <a:r>
              <a:rPr lang="en-US" altLang="zh-CN" sz="1800" dirty="0"/>
              <a:t>air,</a:t>
            </a:r>
            <a:r>
              <a:rPr lang="zh-CN" altLang="en-US" sz="1800" dirty="0"/>
              <a:t> </a:t>
            </a:r>
            <a:r>
              <a:rPr lang="en-US" altLang="zh-CN" sz="1800" dirty="0"/>
              <a:t>could</a:t>
            </a:r>
            <a:r>
              <a:rPr lang="zh-CN" altLang="en-US" sz="1800" dirty="0"/>
              <a:t> </a:t>
            </a:r>
            <a:r>
              <a:rPr lang="en-US" altLang="zh-CN" sz="1800" dirty="0"/>
              <a:t>play</a:t>
            </a:r>
            <a:r>
              <a:rPr lang="zh-CN" altLang="en-US" sz="1800" dirty="0"/>
              <a:t> </a:t>
            </a:r>
            <a:r>
              <a:rPr lang="en-US" altLang="zh-CN" sz="1800" dirty="0"/>
              <a:t>an</a:t>
            </a:r>
            <a:r>
              <a:rPr lang="zh-CN" altLang="en-US" sz="1800" dirty="0"/>
              <a:t> </a:t>
            </a:r>
            <a:r>
              <a:rPr lang="en-US" altLang="zh-CN" sz="1800" dirty="0"/>
              <a:t>important</a:t>
            </a:r>
            <a:r>
              <a:rPr lang="zh-CN" altLang="en-US" sz="1800" dirty="0"/>
              <a:t> </a:t>
            </a:r>
            <a:r>
              <a:rPr lang="en-US" altLang="zh-CN" sz="1800" dirty="0"/>
              <a:t>role</a:t>
            </a:r>
            <a:r>
              <a:rPr lang="zh-CN" altLang="en-US" sz="1800" dirty="0"/>
              <a:t> </a:t>
            </a:r>
            <a:r>
              <a:rPr lang="en-US" altLang="zh-CN" sz="1800" dirty="0"/>
              <a:t>in</a:t>
            </a:r>
            <a:r>
              <a:rPr lang="zh-CN" altLang="en-US" sz="1800" dirty="0"/>
              <a:t> </a:t>
            </a:r>
            <a:r>
              <a:rPr lang="en-US" altLang="zh-CN" sz="1800" dirty="0"/>
              <a:t>simulating</a:t>
            </a:r>
            <a:r>
              <a:rPr lang="zh-CN" altLang="en-US" sz="1800" dirty="0"/>
              <a:t> </a:t>
            </a:r>
            <a:r>
              <a:rPr lang="en-US" altLang="zh-CN" sz="1800" dirty="0"/>
              <a:t>the</a:t>
            </a:r>
            <a:r>
              <a:rPr lang="zh-CN" altLang="en-US" sz="1800" dirty="0"/>
              <a:t> </a:t>
            </a:r>
            <a:r>
              <a:rPr lang="en-US" altLang="zh-CN" sz="1800" dirty="0"/>
              <a:t>cell-to-cell</a:t>
            </a:r>
            <a:r>
              <a:rPr lang="zh-CN" altLang="en-US" sz="1800" dirty="0"/>
              <a:t> </a:t>
            </a:r>
            <a:r>
              <a:rPr lang="en-US" altLang="zh-CN" sz="1800" dirty="0"/>
              <a:t>thermal</a:t>
            </a:r>
            <a:r>
              <a:rPr lang="zh-CN" altLang="en-US" sz="1800" dirty="0"/>
              <a:t> </a:t>
            </a:r>
            <a:r>
              <a:rPr lang="en-US" altLang="zh-CN" sz="1800" dirty="0"/>
              <a:t>runaway</a:t>
            </a:r>
            <a:r>
              <a:rPr lang="zh-CN" altLang="en-US" sz="1800" dirty="0"/>
              <a:t> </a:t>
            </a:r>
            <a:r>
              <a:rPr lang="en-US" altLang="zh-CN" sz="1800" dirty="0"/>
              <a:t>propagations</a:t>
            </a:r>
          </a:p>
          <a:p>
            <a:pPr>
              <a:lnSpc>
                <a:spcPct val="110000"/>
              </a:lnSpc>
            </a:pPr>
            <a:endParaRPr lang="en-US" altLang="zh-CN" sz="1800" dirty="0"/>
          </a:p>
          <a:p>
            <a:pPr>
              <a:lnSpc>
                <a:spcPct val="110000"/>
              </a:lnSpc>
            </a:pPr>
            <a:endParaRPr lang="en-US" altLang="zh-CN" sz="1800" dirty="0"/>
          </a:p>
          <a:p>
            <a:endParaRPr lang="en-US" altLang="zh-CN"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E74B56-4BB5-B60D-CD38-000F2416E9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059" r="53275"/>
          <a:stretch/>
        </p:blipFill>
        <p:spPr>
          <a:xfrm>
            <a:off x="6417810" y="3239382"/>
            <a:ext cx="2487202" cy="17614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E86C7B8-1B2F-2530-D548-0DEAF942BFC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679" t="1487" b="-1487"/>
          <a:stretch/>
        </p:blipFill>
        <p:spPr>
          <a:xfrm>
            <a:off x="6400800" y="1276350"/>
            <a:ext cx="2397991" cy="158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2922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le 1">
            <a:extLst>
              <a:ext uri="{FF2B5EF4-FFF2-40B4-BE49-F238E27FC236}">
                <a16:creationId xmlns:a16="http://schemas.microsoft.com/office/drawing/2014/main" id="{44337782-5FC4-4431-73A1-83CFD1829FAD}"/>
              </a:ext>
            </a:extLst>
          </p:cNvPr>
          <p:cNvSpPr txBox="1">
            <a:spLocks/>
          </p:cNvSpPr>
          <p:nvPr/>
        </p:nvSpPr>
        <p:spPr>
          <a:xfrm>
            <a:off x="-1" y="450131"/>
            <a:ext cx="8888107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altLang="zh-CN" sz="2500" b="1" dirty="0"/>
              <a:t>Preliminary</a:t>
            </a:r>
            <a:r>
              <a:rPr lang="zh-CN" altLang="en-US" sz="2500" b="1" dirty="0"/>
              <a:t> </a:t>
            </a:r>
            <a:r>
              <a:rPr lang="en-US" altLang="zh-CN" sz="2500" b="1" dirty="0"/>
              <a:t>Results</a:t>
            </a:r>
            <a:endParaRPr lang="en-US" sz="2500" b="1" dirty="0"/>
          </a:p>
        </p:txBody>
      </p:sp>
      <p:sp>
        <p:nvSpPr>
          <p:cNvPr id="20" name="AutoShape 2">
            <a:extLst>
              <a:ext uri="{FF2B5EF4-FFF2-40B4-BE49-F238E27FC236}">
                <a16:creationId xmlns:a16="http://schemas.microsoft.com/office/drawing/2014/main" id="{7F83124D-9D9C-8DA5-9CD4-7E618E5A7DA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EF6BEF-DDCF-B4A9-966E-67635AE408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878" y="1200150"/>
            <a:ext cx="4285628" cy="2914650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altLang="zh-CN" sz="1400" dirty="0"/>
              <a:t>For</a:t>
            </a:r>
            <a:r>
              <a:rPr lang="zh-CN" altLang="en-US" sz="1400" dirty="0"/>
              <a:t> </a:t>
            </a:r>
            <a:r>
              <a:rPr lang="en-US" altLang="zh-CN" sz="1400" dirty="0"/>
              <a:t>cell</a:t>
            </a:r>
            <a:r>
              <a:rPr lang="zh-CN" altLang="en-US" sz="1400" dirty="0"/>
              <a:t> </a:t>
            </a:r>
            <a:r>
              <a:rPr lang="en-US" altLang="zh-CN" sz="1400" dirty="0"/>
              <a:t>8,</a:t>
            </a:r>
            <a:r>
              <a:rPr lang="zh-CN" altLang="en-US" sz="1400" dirty="0"/>
              <a:t> </a:t>
            </a:r>
            <a:r>
              <a:rPr lang="en-US" altLang="zh-CN" sz="1400" dirty="0"/>
              <a:t>the</a:t>
            </a:r>
            <a:r>
              <a:rPr lang="zh-CN" altLang="en-US" sz="1400" dirty="0"/>
              <a:t> </a:t>
            </a:r>
            <a:r>
              <a:rPr lang="en-US" altLang="zh-CN" sz="1400" dirty="0"/>
              <a:t>compartment</a:t>
            </a:r>
            <a:r>
              <a:rPr lang="zh-CN" altLang="en-US" sz="1400" dirty="0"/>
              <a:t> </a:t>
            </a:r>
            <a:r>
              <a:rPr lang="en-US" altLang="zh-CN" sz="1400" dirty="0"/>
              <a:t>fire</a:t>
            </a:r>
            <a:r>
              <a:rPr lang="zh-CN" altLang="en-US" sz="1400" dirty="0"/>
              <a:t> </a:t>
            </a:r>
            <a:r>
              <a:rPr lang="en-US" altLang="zh-CN" sz="1400" dirty="0"/>
              <a:t>heating</a:t>
            </a:r>
            <a:r>
              <a:rPr lang="zh-CN" altLang="en-US" sz="1400" dirty="0"/>
              <a:t> </a:t>
            </a:r>
            <a:r>
              <a:rPr lang="en-US" altLang="zh-CN" sz="1400" dirty="0"/>
              <a:t>sources</a:t>
            </a:r>
            <a:r>
              <a:rPr lang="zh-CN" altLang="en-US" sz="1400" dirty="0"/>
              <a:t> </a:t>
            </a:r>
            <a:r>
              <a:rPr lang="en-US" altLang="zh-CN" sz="1400" dirty="0"/>
              <a:t>caused</a:t>
            </a:r>
            <a:r>
              <a:rPr lang="zh-CN" altLang="en-US" sz="1400" dirty="0"/>
              <a:t> </a:t>
            </a:r>
            <a:r>
              <a:rPr lang="en-US" altLang="zh-CN" sz="1400" dirty="0"/>
              <a:t>by</a:t>
            </a:r>
            <a:r>
              <a:rPr lang="zh-CN" altLang="en-US" sz="1400" dirty="0"/>
              <a:t> </a:t>
            </a:r>
            <a:r>
              <a:rPr lang="en-US" altLang="zh-CN" sz="1400" dirty="0"/>
              <a:t>adjacent</a:t>
            </a:r>
            <a:r>
              <a:rPr lang="zh-CN" altLang="en-US" sz="1400" dirty="0"/>
              <a:t> </a:t>
            </a:r>
            <a:r>
              <a:rPr lang="en-US" altLang="zh-CN" sz="1400" dirty="0"/>
              <a:t>cells</a:t>
            </a:r>
            <a:r>
              <a:rPr lang="zh-CN" altLang="en-US" sz="1400" dirty="0"/>
              <a:t> </a:t>
            </a:r>
            <a:r>
              <a:rPr lang="en-US" altLang="zh-CN" sz="1400" dirty="0"/>
              <a:t>TR</a:t>
            </a:r>
            <a:r>
              <a:rPr lang="zh-CN" altLang="en-US" sz="1400" dirty="0"/>
              <a:t> </a:t>
            </a:r>
            <a:r>
              <a:rPr lang="en-US" altLang="zh-CN" sz="1400" dirty="0"/>
              <a:t>was</a:t>
            </a:r>
            <a:r>
              <a:rPr lang="zh-CN" altLang="en-US" sz="1400" dirty="0"/>
              <a:t> </a:t>
            </a:r>
            <a:r>
              <a:rPr lang="en-US" altLang="zh-CN" sz="1400" dirty="0"/>
              <a:t>the</a:t>
            </a:r>
            <a:r>
              <a:rPr lang="zh-CN" altLang="en-US" sz="1400" dirty="0"/>
              <a:t> </a:t>
            </a:r>
            <a:r>
              <a:rPr lang="en-US" altLang="zh-CN" sz="1400" dirty="0"/>
              <a:t>main</a:t>
            </a:r>
            <a:r>
              <a:rPr lang="zh-CN" altLang="en-US" sz="1400" dirty="0"/>
              <a:t> </a:t>
            </a:r>
            <a:r>
              <a:rPr lang="en-US" altLang="zh-CN" sz="1400" dirty="0"/>
              <a:t>contributor</a:t>
            </a:r>
            <a:r>
              <a:rPr lang="zh-CN" altLang="en-US" sz="1400" dirty="0"/>
              <a:t> </a:t>
            </a:r>
            <a:r>
              <a:rPr lang="en-US" altLang="zh-CN" sz="1400" dirty="0"/>
              <a:t>of</a:t>
            </a:r>
            <a:r>
              <a:rPr lang="zh-CN" altLang="en-US" sz="1400" dirty="0"/>
              <a:t> </a:t>
            </a:r>
            <a:r>
              <a:rPr lang="en-US" altLang="zh-CN" sz="1400" dirty="0"/>
              <a:t>it</a:t>
            </a:r>
            <a:r>
              <a:rPr lang="zh-CN" altLang="en-US" sz="1400" dirty="0"/>
              <a:t> </a:t>
            </a:r>
            <a:r>
              <a:rPr lang="en-US" altLang="zh-CN" sz="1400" dirty="0"/>
              <a:t>reaching</a:t>
            </a:r>
            <a:r>
              <a:rPr lang="zh-CN" altLang="en-US" sz="1400" dirty="0"/>
              <a:t> </a:t>
            </a:r>
            <a:r>
              <a:rPr lang="en-US" altLang="zh-CN" sz="1400" dirty="0"/>
              <a:t>to</a:t>
            </a:r>
            <a:r>
              <a:rPr lang="zh-CN" altLang="en-US" sz="1400" dirty="0"/>
              <a:t> </a:t>
            </a:r>
            <a:r>
              <a:rPr lang="en-US" altLang="zh-CN" sz="1400" dirty="0"/>
              <a:t>the</a:t>
            </a:r>
            <a:r>
              <a:rPr lang="zh-CN" altLang="en-US" sz="1400" dirty="0"/>
              <a:t> </a:t>
            </a:r>
            <a:r>
              <a:rPr lang="en-US" altLang="zh-CN" sz="1400" dirty="0"/>
              <a:t>threshold</a:t>
            </a:r>
            <a:r>
              <a:rPr lang="zh-CN" altLang="en-US" sz="1400" dirty="0"/>
              <a:t> </a:t>
            </a:r>
            <a:r>
              <a:rPr lang="en-US" altLang="zh-CN" sz="1400" dirty="0"/>
              <a:t>temperature</a:t>
            </a:r>
            <a:r>
              <a:rPr lang="zh-CN" altLang="en-US" sz="1400" dirty="0"/>
              <a:t> </a:t>
            </a:r>
            <a:r>
              <a:rPr lang="en-US" altLang="zh-CN" sz="1400" dirty="0"/>
              <a:t>and</a:t>
            </a:r>
            <a:r>
              <a:rPr lang="zh-CN" altLang="en-US" sz="1400" dirty="0"/>
              <a:t> </a:t>
            </a:r>
            <a:r>
              <a:rPr lang="en-US" altLang="zh-CN" sz="1400" dirty="0"/>
              <a:t>going</a:t>
            </a:r>
            <a:r>
              <a:rPr lang="zh-CN" altLang="en-US" sz="1400" dirty="0"/>
              <a:t> </a:t>
            </a:r>
            <a:r>
              <a:rPr lang="en-US" altLang="zh-CN" sz="1400" dirty="0"/>
              <a:t>into</a:t>
            </a:r>
            <a:r>
              <a:rPr lang="zh-CN" altLang="en-US" sz="1400" dirty="0"/>
              <a:t> </a:t>
            </a:r>
            <a:r>
              <a:rPr lang="en-US" altLang="zh-CN" sz="1400" dirty="0"/>
              <a:t>thermal</a:t>
            </a:r>
            <a:r>
              <a:rPr lang="zh-CN" altLang="en-US" sz="1400" dirty="0"/>
              <a:t> </a:t>
            </a:r>
            <a:r>
              <a:rPr lang="en-US" altLang="zh-CN" sz="1400" dirty="0"/>
              <a:t>runaway.</a:t>
            </a:r>
            <a:r>
              <a:rPr lang="zh-CN" altLang="en-US" sz="1400" dirty="0"/>
              <a:t> </a:t>
            </a:r>
            <a:endParaRPr lang="en-US" altLang="zh-CN" sz="1400" dirty="0"/>
          </a:p>
          <a:p>
            <a:pPr>
              <a:lnSpc>
                <a:spcPct val="110000"/>
              </a:lnSpc>
            </a:pPr>
            <a:endParaRPr lang="en-US" sz="1400" dirty="0"/>
          </a:p>
          <a:p>
            <a:pPr>
              <a:lnSpc>
                <a:spcPct val="110000"/>
              </a:lnSpc>
            </a:pPr>
            <a:r>
              <a:rPr lang="en-US" altLang="zh-CN" sz="1400" dirty="0"/>
              <a:t>The</a:t>
            </a:r>
            <a:r>
              <a:rPr lang="zh-CN" altLang="en-US" sz="1400" dirty="0"/>
              <a:t> </a:t>
            </a:r>
            <a:r>
              <a:rPr lang="en-US" altLang="zh-CN" sz="1400" dirty="0"/>
              <a:t>radiation</a:t>
            </a:r>
            <a:r>
              <a:rPr lang="zh-CN" altLang="en-US" sz="1400" dirty="0"/>
              <a:t> </a:t>
            </a:r>
            <a:r>
              <a:rPr lang="en-US" altLang="zh-CN" sz="1400" dirty="0"/>
              <a:t>and</a:t>
            </a:r>
            <a:r>
              <a:rPr lang="zh-CN" altLang="en-US" sz="1400" dirty="0"/>
              <a:t> </a:t>
            </a:r>
            <a:r>
              <a:rPr lang="en-US" altLang="zh-CN" sz="1400" dirty="0"/>
              <a:t>the</a:t>
            </a:r>
            <a:r>
              <a:rPr lang="zh-CN" altLang="en-US" sz="1400" dirty="0"/>
              <a:t> </a:t>
            </a:r>
            <a:r>
              <a:rPr lang="en-US" altLang="zh-CN" sz="1400" dirty="0"/>
              <a:t>convection</a:t>
            </a:r>
            <a:r>
              <a:rPr lang="zh-CN" altLang="en-US" sz="1400" dirty="0"/>
              <a:t> </a:t>
            </a:r>
            <a:r>
              <a:rPr lang="en-US" altLang="zh-CN" sz="1400" dirty="0"/>
              <a:t>contribution</a:t>
            </a:r>
            <a:r>
              <a:rPr lang="zh-CN" altLang="en-US" sz="1400" dirty="0"/>
              <a:t> </a:t>
            </a:r>
            <a:r>
              <a:rPr lang="en-US" altLang="zh-CN" sz="1400" dirty="0"/>
              <a:t>also</a:t>
            </a:r>
            <a:r>
              <a:rPr lang="zh-CN" altLang="en-US" sz="1400" dirty="0"/>
              <a:t> </a:t>
            </a:r>
            <a:r>
              <a:rPr lang="en-US" altLang="zh-CN" sz="1400" dirty="0"/>
              <a:t>played</a:t>
            </a:r>
            <a:r>
              <a:rPr lang="zh-CN" altLang="en-US" sz="1400" dirty="0"/>
              <a:t> </a:t>
            </a:r>
            <a:r>
              <a:rPr lang="en-US" altLang="zh-CN" sz="1400" dirty="0"/>
              <a:t>a</a:t>
            </a:r>
            <a:r>
              <a:rPr lang="zh-CN" altLang="en-US" sz="1400" dirty="0"/>
              <a:t> </a:t>
            </a:r>
            <a:r>
              <a:rPr lang="en-US" altLang="zh-CN" sz="1400" dirty="0"/>
              <a:t>role,</a:t>
            </a:r>
            <a:r>
              <a:rPr lang="zh-CN" altLang="en-US" sz="1400" dirty="0"/>
              <a:t> </a:t>
            </a:r>
            <a:r>
              <a:rPr lang="en-US" altLang="zh-CN" sz="1400" dirty="0"/>
              <a:t>but</a:t>
            </a:r>
            <a:r>
              <a:rPr lang="zh-CN" altLang="en-US" sz="1400" dirty="0"/>
              <a:t> </a:t>
            </a:r>
            <a:r>
              <a:rPr lang="en-US" altLang="zh-CN" sz="1400" dirty="0"/>
              <a:t>not</a:t>
            </a:r>
            <a:r>
              <a:rPr lang="zh-CN" altLang="en-US" sz="1400" dirty="0"/>
              <a:t> </a:t>
            </a:r>
            <a:r>
              <a:rPr lang="en-US" altLang="zh-CN" sz="1400" dirty="0"/>
              <a:t>too</a:t>
            </a:r>
            <a:r>
              <a:rPr lang="zh-CN" altLang="en-US" sz="1400" dirty="0"/>
              <a:t> </a:t>
            </a:r>
            <a:r>
              <a:rPr lang="en-US" altLang="zh-CN" sz="1400" dirty="0"/>
              <a:t>significantly</a:t>
            </a:r>
            <a:endParaRPr lang="en-US" sz="1400" dirty="0"/>
          </a:p>
        </p:txBody>
      </p:sp>
      <p:pic>
        <p:nvPicPr>
          <p:cNvPr id="5" name="Picture 4" descr="Chart, diagram, line chart&#10;&#10;Description automatically generated">
            <a:extLst>
              <a:ext uri="{FF2B5EF4-FFF2-40B4-BE49-F238E27FC236}">
                <a16:creationId xmlns:a16="http://schemas.microsoft.com/office/drawing/2014/main" id="{DFE7AD75-6B09-1CE1-2559-1E26718E6F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2625" y="590550"/>
            <a:ext cx="4366575" cy="43665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C655F1A-C2F9-E8C7-D467-63EC222962B2}"/>
              </a:ext>
            </a:extLst>
          </p:cNvPr>
          <p:cNvSpPr txBox="1"/>
          <p:nvPr/>
        </p:nvSpPr>
        <p:spPr>
          <a:xfrm>
            <a:off x="4876800" y="1517117"/>
            <a:ext cx="19812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dirty="0"/>
              <a:t>Cell</a:t>
            </a:r>
            <a:r>
              <a:rPr lang="zh-CN" altLang="en-US" sz="900" dirty="0"/>
              <a:t> </a:t>
            </a:r>
            <a:r>
              <a:rPr lang="en-US" altLang="zh-CN" sz="900" dirty="0"/>
              <a:t>8</a:t>
            </a:r>
            <a:r>
              <a:rPr lang="zh-CN" altLang="en-US" sz="900" dirty="0"/>
              <a:t> </a:t>
            </a:r>
            <a:r>
              <a:rPr lang="en-US" altLang="zh-CN" sz="900" dirty="0"/>
              <a:t>energy</a:t>
            </a:r>
            <a:r>
              <a:rPr lang="zh-CN" altLang="en-US" sz="900" dirty="0"/>
              <a:t> </a:t>
            </a:r>
            <a:r>
              <a:rPr lang="en-US" altLang="zh-CN" sz="900" dirty="0"/>
              <a:t>budget</a:t>
            </a:r>
            <a:r>
              <a:rPr lang="zh-CN" altLang="en-US" sz="900" dirty="0"/>
              <a:t> </a:t>
            </a:r>
            <a:r>
              <a:rPr lang="en-US" altLang="zh-CN" sz="900" dirty="0"/>
              <a:t>graph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38103825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le 1">
            <a:extLst>
              <a:ext uri="{FF2B5EF4-FFF2-40B4-BE49-F238E27FC236}">
                <a16:creationId xmlns:a16="http://schemas.microsoft.com/office/drawing/2014/main" id="{44337782-5FC4-4431-73A1-83CFD1829FAD}"/>
              </a:ext>
            </a:extLst>
          </p:cNvPr>
          <p:cNvSpPr txBox="1">
            <a:spLocks/>
          </p:cNvSpPr>
          <p:nvPr/>
        </p:nvSpPr>
        <p:spPr>
          <a:xfrm>
            <a:off x="-1" y="450131"/>
            <a:ext cx="8888107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altLang="zh-CN" sz="2500" b="1" dirty="0"/>
              <a:t>Preliminary</a:t>
            </a:r>
            <a:r>
              <a:rPr lang="zh-CN" altLang="en-US" sz="2500" b="1" dirty="0"/>
              <a:t> </a:t>
            </a:r>
            <a:r>
              <a:rPr lang="en-US" altLang="zh-CN" sz="2500" b="1" dirty="0"/>
              <a:t>Results</a:t>
            </a:r>
            <a:endParaRPr lang="en-US" sz="2500" b="1" dirty="0"/>
          </a:p>
        </p:txBody>
      </p:sp>
      <p:sp>
        <p:nvSpPr>
          <p:cNvPr id="20" name="AutoShape 2">
            <a:extLst>
              <a:ext uri="{FF2B5EF4-FFF2-40B4-BE49-F238E27FC236}">
                <a16:creationId xmlns:a16="http://schemas.microsoft.com/office/drawing/2014/main" id="{7F83124D-9D9C-8DA5-9CD4-7E618E5A7DA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EF6BEF-DDCF-B4A9-966E-67635AE408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878" y="1200150"/>
            <a:ext cx="4285628" cy="2914650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altLang="zh-CN" sz="1400" dirty="0"/>
              <a:t>For</a:t>
            </a:r>
            <a:r>
              <a:rPr lang="zh-CN" altLang="en-US" sz="1400" dirty="0"/>
              <a:t> </a:t>
            </a:r>
            <a:r>
              <a:rPr lang="en-US" altLang="zh-CN" sz="1400" dirty="0"/>
              <a:t>cell</a:t>
            </a:r>
            <a:r>
              <a:rPr lang="zh-CN" altLang="en-US" sz="1400" dirty="0"/>
              <a:t> </a:t>
            </a:r>
            <a:r>
              <a:rPr lang="en-US" altLang="zh-CN" sz="1400" dirty="0"/>
              <a:t>4,</a:t>
            </a:r>
            <a:r>
              <a:rPr lang="zh-CN" altLang="en-US" sz="1400" dirty="0"/>
              <a:t> </a:t>
            </a:r>
            <a:r>
              <a:rPr lang="en-US" altLang="zh-CN" sz="1400" dirty="0"/>
              <a:t>the</a:t>
            </a:r>
            <a:r>
              <a:rPr lang="zh-CN" altLang="en-US" sz="1400" dirty="0"/>
              <a:t> </a:t>
            </a:r>
            <a:r>
              <a:rPr lang="en-US" altLang="zh-CN" sz="1400" dirty="0"/>
              <a:t>compartment</a:t>
            </a:r>
            <a:r>
              <a:rPr lang="zh-CN" altLang="en-US" sz="1400" dirty="0"/>
              <a:t> </a:t>
            </a:r>
            <a:r>
              <a:rPr lang="en-US" altLang="zh-CN" sz="1400" dirty="0"/>
              <a:t>fire</a:t>
            </a:r>
            <a:r>
              <a:rPr lang="zh-CN" altLang="en-US" sz="1400" dirty="0"/>
              <a:t> </a:t>
            </a:r>
            <a:r>
              <a:rPr lang="en-US" altLang="zh-CN" sz="1400" dirty="0"/>
              <a:t>was</a:t>
            </a:r>
            <a:r>
              <a:rPr lang="zh-CN" altLang="en-US" sz="1400" dirty="0"/>
              <a:t> </a:t>
            </a:r>
            <a:r>
              <a:rPr lang="en-US" altLang="zh-CN" sz="1400" dirty="0"/>
              <a:t>also</a:t>
            </a:r>
            <a:r>
              <a:rPr lang="zh-CN" altLang="en-US" sz="1400" dirty="0"/>
              <a:t> </a:t>
            </a:r>
            <a:r>
              <a:rPr lang="en-US" altLang="zh-CN" sz="1400" dirty="0"/>
              <a:t>the</a:t>
            </a:r>
            <a:r>
              <a:rPr lang="zh-CN" altLang="en-US" sz="1400" dirty="0"/>
              <a:t> </a:t>
            </a:r>
            <a:r>
              <a:rPr lang="en-US" altLang="zh-CN" sz="1400" dirty="0"/>
              <a:t>main</a:t>
            </a:r>
            <a:r>
              <a:rPr lang="zh-CN" altLang="en-US" sz="1400" dirty="0"/>
              <a:t> </a:t>
            </a:r>
            <a:r>
              <a:rPr lang="en-US" altLang="zh-CN" sz="1400" dirty="0"/>
              <a:t>contributor</a:t>
            </a:r>
            <a:r>
              <a:rPr lang="zh-CN" altLang="en-US" sz="1400" dirty="0"/>
              <a:t> </a:t>
            </a:r>
            <a:r>
              <a:rPr lang="en-US" altLang="zh-CN" sz="1400" dirty="0"/>
              <a:t>of</a:t>
            </a:r>
            <a:r>
              <a:rPr lang="zh-CN" altLang="en-US" sz="1400" dirty="0"/>
              <a:t> </a:t>
            </a:r>
            <a:r>
              <a:rPr lang="en-US" altLang="zh-CN" sz="1400" dirty="0"/>
              <a:t>the</a:t>
            </a:r>
            <a:r>
              <a:rPr lang="zh-CN" altLang="en-US" sz="1400" dirty="0"/>
              <a:t> </a:t>
            </a:r>
            <a:r>
              <a:rPr lang="en-US" altLang="zh-CN" sz="1400" dirty="0"/>
              <a:t>fast</a:t>
            </a:r>
            <a:r>
              <a:rPr lang="zh-CN" altLang="en-US" sz="1400" dirty="0"/>
              <a:t> </a:t>
            </a:r>
            <a:r>
              <a:rPr lang="en-US" altLang="zh-CN" sz="1400" dirty="0"/>
              <a:t>temperature</a:t>
            </a:r>
            <a:r>
              <a:rPr lang="zh-CN" altLang="en-US" sz="1400" dirty="0"/>
              <a:t> </a:t>
            </a:r>
            <a:r>
              <a:rPr lang="en-US" altLang="zh-CN" sz="1400" dirty="0"/>
              <a:t>up climb</a:t>
            </a:r>
            <a:r>
              <a:rPr lang="zh-CN" altLang="en-US" sz="1400" dirty="0"/>
              <a:t> </a:t>
            </a:r>
            <a:r>
              <a:rPr lang="en-US" altLang="zh-CN" sz="1400" dirty="0"/>
              <a:t>and</a:t>
            </a:r>
            <a:r>
              <a:rPr lang="zh-CN" altLang="en-US" sz="1400" dirty="0"/>
              <a:t> </a:t>
            </a:r>
            <a:r>
              <a:rPr lang="en-US" altLang="zh-CN" sz="1400" dirty="0"/>
              <a:t>the</a:t>
            </a:r>
            <a:r>
              <a:rPr lang="zh-CN" altLang="en-US" sz="1400" dirty="0"/>
              <a:t> </a:t>
            </a:r>
            <a:r>
              <a:rPr lang="en-US" altLang="zh-CN" sz="1400" dirty="0"/>
              <a:t>sequential</a:t>
            </a:r>
            <a:r>
              <a:rPr lang="zh-CN" altLang="en-US" sz="1400" dirty="0"/>
              <a:t> </a:t>
            </a:r>
            <a:r>
              <a:rPr lang="en-US" altLang="zh-CN" sz="1400" dirty="0"/>
              <a:t>TR</a:t>
            </a:r>
            <a:endParaRPr lang="en-US" sz="1400" dirty="0"/>
          </a:p>
        </p:txBody>
      </p:sp>
      <p:pic>
        <p:nvPicPr>
          <p:cNvPr id="3" name="Picture 2" descr="Chart, diagram, histogram&#10;&#10;Description automatically generated">
            <a:extLst>
              <a:ext uri="{FF2B5EF4-FFF2-40B4-BE49-F238E27FC236}">
                <a16:creationId xmlns:a16="http://schemas.microsoft.com/office/drawing/2014/main" id="{027F23AB-5190-C7EF-4D2B-369DC8A822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7248" y="666750"/>
            <a:ext cx="4483874" cy="448387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A1B989B-94DF-CCC5-E0E3-AD378F03C6B1}"/>
              </a:ext>
            </a:extLst>
          </p:cNvPr>
          <p:cNvSpPr txBox="1"/>
          <p:nvPr/>
        </p:nvSpPr>
        <p:spPr>
          <a:xfrm>
            <a:off x="4876800" y="1517117"/>
            <a:ext cx="19812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dirty="0"/>
              <a:t>Cell</a:t>
            </a:r>
            <a:r>
              <a:rPr lang="zh-CN" altLang="en-US" sz="900" dirty="0"/>
              <a:t> </a:t>
            </a:r>
            <a:r>
              <a:rPr lang="en-US" altLang="zh-CN" sz="900" dirty="0"/>
              <a:t>4</a:t>
            </a:r>
            <a:r>
              <a:rPr lang="zh-CN" altLang="en-US" sz="900" dirty="0"/>
              <a:t> </a:t>
            </a:r>
            <a:r>
              <a:rPr lang="en-US" altLang="zh-CN" sz="900" dirty="0"/>
              <a:t>power</a:t>
            </a:r>
            <a:r>
              <a:rPr lang="zh-CN" altLang="en-US" sz="900" dirty="0"/>
              <a:t> </a:t>
            </a:r>
            <a:r>
              <a:rPr lang="en-US" altLang="zh-CN" sz="900" dirty="0"/>
              <a:t>budget</a:t>
            </a:r>
            <a:r>
              <a:rPr lang="zh-CN" altLang="en-US" sz="900" dirty="0"/>
              <a:t> </a:t>
            </a:r>
            <a:r>
              <a:rPr lang="en-US" altLang="zh-CN" sz="900" dirty="0"/>
              <a:t>graph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6132869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diagram&#10;&#10;Description automatically generated">
            <a:extLst>
              <a:ext uri="{FF2B5EF4-FFF2-40B4-BE49-F238E27FC236}">
                <a16:creationId xmlns:a16="http://schemas.microsoft.com/office/drawing/2014/main" id="{269188C3-1AA3-1410-06C2-7908F4424D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250" y="464809"/>
            <a:ext cx="4678691" cy="4678691"/>
          </a:xfrm>
          <a:prstGeom prst="rect">
            <a:avLst/>
          </a:prstGeom>
        </p:spPr>
      </p:pic>
      <p:sp>
        <p:nvSpPr>
          <p:cNvPr id="57" name="Title 1">
            <a:extLst>
              <a:ext uri="{FF2B5EF4-FFF2-40B4-BE49-F238E27FC236}">
                <a16:creationId xmlns:a16="http://schemas.microsoft.com/office/drawing/2014/main" id="{44337782-5FC4-4431-73A1-83CFD1829FAD}"/>
              </a:ext>
            </a:extLst>
          </p:cNvPr>
          <p:cNvSpPr txBox="1">
            <a:spLocks/>
          </p:cNvSpPr>
          <p:nvPr/>
        </p:nvSpPr>
        <p:spPr>
          <a:xfrm>
            <a:off x="-1" y="450131"/>
            <a:ext cx="8888107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altLang="zh-CN" sz="2500" b="1" dirty="0"/>
              <a:t>Preliminary</a:t>
            </a:r>
            <a:r>
              <a:rPr lang="zh-CN" altLang="en-US" sz="2500" b="1" dirty="0"/>
              <a:t> </a:t>
            </a:r>
            <a:r>
              <a:rPr lang="en-US" altLang="zh-CN" sz="2500" b="1" dirty="0"/>
              <a:t>Results</a:t>
            </a:r>
            <a:endParaRPr lang="en-US" sz="2500" b="1" dirty="0"/>
          </a:p>
        </p:txBody>
      </p:sp>
      <p:sp>
        <p:nvSpPr>
          <p:cNvPr id="20" name="AutoShape 2">
            <a:extLst>
              <a:ext uri="{FF2B5EF4-FFF2-40B4-BE49-F238E27FC236}">
                <a16:creationId xmlns:a16="http://schemas.microsoft.com/office/drawing/2014/main" id="{7F83124D-9D9C-8DA5-9CD4-7E618E5A7DA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EF6BEF-DDCF-B4A9-966E-67635AE408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878" y="1200150"/>
            <a:ext cx="4285628" cy="2914650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altLang="zh-CN" sz="1400" dirty="0"/>
              <a:t>For</a:t>
            </a:r>
            <a:r>
              <a:rPr lang="zh-CN" altLang="en-US" sz="1400" dirty="0"/>
              <a:t> </a:t>
            </a:r>
            <a:r>
              <a:rPr lang="en-US" altLang="zh-CN" sz="1400" dirty="0"/>
              <a:t>cell</a:t>
            </a:r>
            <a:r>
              <a:rPr lang="zh-CN" altLang="en-US" sz="1400" dirty="0"/>
              <a:t> </a:t>
            </a:r>
            <a:r>
              <a:rPr lang="en-US" altLang="zh-CN" sz="1400" dirty="0"/>
              <a:t>4,</a:t>
            </a:r>
            <a:r>
              <a:rPr lang="zh-CN" altLang="en-US" sz="1400" dirty="0"/>
              <a:t> </a:t>
            </a:r>
            <a:r>
              <a:rPr lang="en-US" altLang="zh-CN" sz="1400" dirty="0"/>
              <a:t>the</a:t>
            </a:r>
            <a:r>
              <a:rPr lang="zh-CN" altLang="en-US" sz="1400" dirty="0"/>
              <a:t> </a:t>
            </a:r>
            <a:r>
              <a:rPr lang="en-US" altLang="zh-CN" sz="1400" dirty="0"/>
              <a:t>compartment</a:t>
            </a:r>
            <a:r>
              <a:rPr lang="zh-CN" altLang="en-US" sz="1400" dirty="0"/>
              <a:t> </a:t>
            </a:r>
            <a:r>
              <a:rPr lang="en-US" altLang="zh-CN" sz="1400" dirty="0"/>
              <a:t>fire</a:t>
            </a:r>
            <a:r>
              <a:rPr lang="zh-CN" altLang="en-US" sz="1400" dirty="0"/>
              <a:t> </a:t>
            </a:r>
            <a:r>
              <a:rPr lang="en-US" altLang="zh-CN" sz="1400" dirty="0"/>
              <a:t>was</a:t>
            </a:r>
            <a:r>
              <a:rPr lang="zh-CN" altLang="en-US" sz="1400" dirty="0"/>
              <a:t> </a:t>
            </a:r>
            <a:r>
              <a:rPr lang="en-US" altLang="zh-CN" sz="1400" dirty="0"/>
              <a:t>also</a:t>
            </a:r>
            <a:r>
              <a:rPr lang="zh-CN" altLang="en-US" sz="1400" dirty="0"/>
              <a:t> </a:t>
            </a:r>
            <a:r>
              <a:rPr lang="en-US" altLang="zh-CN" sz="1400" dirty="0"/>
              <a:t>the</a:t>
            </a:r>
            <a:r>
              <a:rPr lang="zh-CN" altLang="en-US" sz="1400" dirty="0"/>
              <a:t> </a:t>
            </a:r>
            <a:r>
              <a:rPr lang="en-US" altLang="zh-CN" sz="1400" dirty="0"/>
              <a:t>main</a:t>
            </a:r>
            <a:r>
              <a:rPr lang="zh-CN" altLang="en-US" sz="1400" dirty="0"/>
              <a:t> </a:t>
            </a:r>
            <a:r>
              <a:rPr lang="en-US" altLang="zh-CN" sz="1400" dirty="0"/>
              <a:t>contributor</a:t>
            </a:r>
            <a:r>
              <a:rPr lang="zh-CN" altLang="en-US" sz="1400" dirty="0"/>
              <a:t> </a:t>
            </a:r>
            <a:r>
              <a:rPr lang="en-US" altLang="zh-CN" sz="1400" dirty="0"/>
              <a:t>of</a:t>
            </a:r>
            <a:r>
              <a:rPr lang="zh-CN" altLang="en-US" sz="1400" dirty="0"/>
              <a:t> </a:t>
            </a:r>
            <a:r>
              <a:rPr lang="en-US" altLang="zh-CN" sz="1400" dirty="0"/>
              <a:t>the</a:t>
            </a:r>
            <a:r>
              <a:rPr lang="zh-CN" altLang="en-US" sz="1400" dirty="0"/>
              <a:t> </a:t>
            </a:r>
            <a:r>
              <a:rPr lang="en-US" altLang="zh-CN" sz="1400" dirty="0"/>
              <a:t>fast</a:t>
            </a:r>
            <a:r>
              <a:rPr lang="zh-CN" altLang="en-US" sz="1400" dirty="0"/>
              <a:t> </a:t>
            </a:r>
            <a:r>
              <a:rPr lang="en-US" altLang="zh-CN" sz="1400" dirty="0"/>
              <a:t>temperature</a:t>
            </a:r>
            <a:r>
              <a:rPr lang="zh-CN" altLang="en-US" sz="1400" dirty="0"/>
              <a:t> </a:t>
            </a:r>
            <a:r>
              <a:rPr lang="en-US" altLang="zh-CN" sz="1400" dirty="0"/>
              <a:t>up climb</a:t>
            </a:r>
            <a:r>
              <a:rPr lang="zh-CN" altLang="en-US" sz="1400" dirty="0"/>
              <a:t> </a:t>
            </a:r>
            <a:r>
              <a:rPr lang="en-US" altLang="zh-CN" sz="1400" dirty="0"/>
              <a:t>and</a:t>
            </a:r>
            <a:r>
              <a:rPr lang="zh-CN" altLang="en-US" sz="1400" dirty="0"/>
              <a:t> </a:t>
            </a:r>
            <a:r>
              <a:rPr lang="en-US" altLang="zh-CN" sz="1400" dirty="0"/>
              <a:t>the</a:t>
            </a:r>
            <a:r>
              <a:rPr lang="zh-CN" altLang="en-US" sz="1400" dirty="0"/>
              <a:t> </a:t>
            </a:r>
            <a:r>
              <a:rPr lang="en-US" altLang="zh-CN" sz="1400" dirty="0"/>
              <a:t>sequential</a:t>
            </a:r>
            <a:r>
              <a:rPr lang="zh-CN" altLang="en-US" sz="1400" dirty="0"/>
              <a:t> </a:t>
            </a:r>
            <a:r>
              <a:rPr lang="en-US" altLang="zh-CN" sz="1400" dirty="0"/>
              <a:t>TR</a:t>
            </a:r>
          </a:p>
          <a:p>
            <a:pPr>
              <a:lnSpc>
                <a:spcPct val="110000"/>
              </a:lnSpc>
            </a:pPr>
            <a:endParaRPr lang="en-US" sz="1400" dirty="0"/>
          </a:p>
          <a:p>
            <a:pPr>
              <a:lnSpc>
                <a:spcPct val="110000"/>
              </a:lnSpc>
            </a:pPr>
            <a:r>
              <a:rPr lang="en-US" altLang="zh-CN" sz="1400" dirty="0"/>
              <a:t>The</a:t>
            </a:r>
            <a:r>
              <a:rPr lang="zh-CN" altLang="en-US" sz="1400" dirty="0"/>
              <a:t> </a:t>
            </a:r>
            <a:r>
              <a:rPr lang="en-US" altLang="zh-CN" sz="1400" dirty="0"/>
              <a:t>convection</a:t>
            </a:r>
            <a:r>
              <a:rPr lang="zh-CN" altLang="en-US" sz="1400" dirty="0"/>
              <a:t> </a:t>
            </a:r>
            <a:r>
              <a:rPr lang="en-US" altLang="zh-CN" sz="1400" dirty="0"/>
              <a:t>and</a:t>
            </a:r>
            <a:r>
              <a:rPr lang="zh-CN" altLang="en-US" sz="1400" dirty="0"/>
              <a:t> </a:t>
            </a:r>
            <a:r>
              <a:rPr lang="en-US" altLang="zh-CN" sz="1400" dirty="0"/>
              <a:t>radiation</a:t>
            </a:r>
            <a:r>
              <a:rPr lang="zh-CN" altLang="en-US" sz="1400" dirty="0"/>
              <a:t> </a:t>
            </a:r>
            <a:r>
              <a:rPr lang="en-US" altLang="zh-CN" sz="1400" dirty="0"/>
              <a:t>heat</a:t>
            </a:r>
            <a:r>
              <a:rPr lang="zh-CN" altLang="en-US" sz="1400" dirty="0"/>
              <a:t> </a:t>
            </a:r>
            <a:r>
              <a:rPr lang="en-US" altLang="zh-CN" sz="1400" dirty="0"/>
              <a:t>absorption</a:t>
            </a:r>
            <a:r>
              <a:rPr lang="zh-CN" altLang="en-US" sz="1400" dirty="0"/>
              <a:t> </a:t>
            </a:r>
            <a:r>
              <a:rPr lang="en-US" altLang="zh-CN" sz="1400" dirty="0"/>
              <a:t>did</a:t>
            </a:r>
            <a:r>
              <a:rPr lang="zh-CN" altLang="en-US" sz="1400" dirty="0"/>
              <a:t> </a:t>
            </a:r>
            <a:r>
              <a:rPr lang="en-US" altLang="zh-CN" sz="1400" dirty="0"/>
              <a:t>increase</a:t>
            </a:r>
            <a:r>
              <a:rPr lang="zh-CN" altLang="en-US" sz="1400" dirty="0"/>
              <a:t> </a:t>
            </a:r>
            <a:r>
              <a:rPr lang="en-US" altLang="zh-CN" sz="1400" dirty="0"/>
              <a:t>the</a:t>
            </a:r>
            <a:r>
              <a:rPr lang="zh-CN" altLang="en-US" sz="1400" dirty="0"/>
              <a:t> </a:t>
            </a:r>
            <a:r>
              <a:rPr lang="en-US" altLang="zh-CN" sz="1400" dirty="0"/>
              <a:t>cell</a:t>
            </a:r>
            <a:r>
              <a:rPr lang="zh-CN" altLang="en-US" sz="1400" dirty="0"/>
              <a:t> </a:t>
            </a:r>
            <a:r>
              <a:rPr lang="en-US" altLang="zh-CN" sz="1400" dirty="0"/>
              <a:t>4</a:t>
            </a:r>
            <a:r>
              <a:rPr lang="zh-CN" altLang="en-US" sz="1400" dirty="0"/>
              <a:t> </a:t>
            </a:r>
            <a:r>
              <a:rPr lang="en-US" altLang="zh-CN" sz="1400" dirty="0"/>
              <a:t>temperature</a:t>
            </a:r>
            <a:r>
              <a:rPr lang="zh-CN" altLang="en-US" sz="1400" dirty="0"/>
              <a:t> </a:t>
            </a:r>
            <a:r>
              <a:rPr lang="en-US" altLang="zh-CN" sz="1400" dirty="0"/>
              <a:t>during</a:t>
            </a:r>
            <a:r>
              <a:rPr lang="zh-CN" altLang="en-US" sz="1400" dirty="0"/>
              <a:t> </a:t>
            </a:r>
            <a:r>
              <a:rPr lang="en-US" altLang="zh-CN" sz="1400" dirty="0"/>
              <a:t>the</a:t>
            </a:r>
            <a:r>
              <a:rPr lang="zh-CN" altLang="en-US" sz="1400" dirty="0"/>
              <a:t> </a:t>
            </a:r>
            <a:r>
              <a:rPr lang="en-US" altLang="zh-CN" sz="1400" dirty="0"/>
              <a:t>preheating</a:t>
            </a:r>
            <a:r>
              <a:rPr lang="zh-CN" altLang="en-US" sz="1400" dirty="0"/>
              <a:t> </a:t>
            </a:r>
            <a:r>
              <a:rPr lang="en-US" altLang="zh-CN" sz="1400" dirty="0"/>
              <a:t>process.</a:t>
            </a:r>
            <a:r>
              <a:rPr lang="zh-CN" altLang="en-US" sz="1400" dirty="0"/>
              <a:t> </a:t>
            </a:r>
            <a:r>
              <a:rPr lang="en-US" altLang="zh-CN" sz="1400" dirty="0"/>
              <a:t>However,</a:t>
            </a:r>
            <a:r>
              <a:rPr lang="zh-CN" altLang="en-US" sz="1400" dirty="0"/>
              <a:t> </a:t>
            </a:r>
            <a:r>
              <a:rPr lang="en-US" altLang="zh-CN" sz="1400" dirty="0"/>
              <a:t>the</a:t>
            </a:r>
            <a:r>
              <a:rPr lang="zh-CN" altLang="en-US" sz="1400" dirty="0"/>
              <a:t> </a:t>
            </a:r>
            <a:r>
              <a:rPr lang="en-US" altLang="zh-CN" sz="1400" dirty="0"/>
              <a:t>compartment</a:t>
            </a:r>
            <a:r>
              <a:rPr lang="zh-CN" altLang="en-US" sz="1400" dirty="0"/>
              <a:t> </a:t>
            </a:r>
            <a:r>
              <a:rPr lang="en-US" altLang="zh-CN" sz="1400" dirty="0"/>
              <a:t>fire</a:t>
            </a:r>
            <a:r>
              <a:rPr lang="zh-CN" altLang="en-US" sz="1400" dirty="0"/>
              <a:t> </a:t>
            </a:r>
            <a:r>
              <a:rPr lang="en-US" altLang="zh-CN" sz="1400" dirty="0"/>
              <a:t>heating</a:t>
            </a:r>
            <a:r>
              <a:rPr lang="zh-CN" altLang="en-US" sz="1400" dirty="0"/>
              <a:t> </a:t>
            </a:r>
            <a:r>
              <a:rPr lang="en-US" altLang="zh-CN" sz="1400" dirty="0"/>
              <a:t>source</a:t>
            </a:r>
            <a:r>
              <a:rPr lang="zh-CN" altLang="en-US" sz="1400" dirty="0"/>
              <a:t> </a:t>
            </a:r>
            <a:r>
              <a:rPr lang="en-US" altLang="zh-CN" sz="1400" dirty="0"/>
              <a:t>drastically</a:t>
            </a:r>
            <a:r>
              <a:rPr lang="zh-CN" altLang="en-US" sz="1400" dirty="0"/>
              <a:t> </a:t>
            </a:r>
            <a:r>
              <a:rPr lang="en-US" altLang="zh-CN" sz="1400" dirty="0"/>
              <a:t>increased</a:t>
            </a:r>
            <a:r>
              <a:rPr lang="zh-CN" altLang="en-US" sz="1400" dirty="0"/>
              <a:t> </a:t>
            </a:r>
            <a:r>
              <a:rPr lang="en-US" altLang="zh-CN" sz="1400" dirty="0"/>
              <a:t>the</a:t>
            </a:r>
            <a:r>
              <a:rPr lang="zh-CN" altLang="en-US" sz="1400" dirty="0"/>
              <a:t> </a:t>
            </a:r>
            <a:r>
              <a:rPr lang="en-US" altLang="zh-CN" sz="1400" dirty="0"/>
              <a:t>cell</a:t>
            </a:r>
            <a:r>
              <a:rPr lang="zh-CN" altLang="en-US" sz="1400" dirty="0"/>
              <a:t> </a:t>
            </a:r>
            <a:r>
              <a:rPr lang="en-US" altLang="zh-CN" sz="1400" dirty="0"/>
              <a:t>temperature</a:t>
            </a:r>
            <a:r>
              <a:rPr lang="zh-CN" altLang="en-US" sz="1400" dirty="0"/>
              <a:t> </a:t>
            </a:r>
            <a:r>
              <a:rPr lang="en-US" altLang="zh-CN" sz="1400" dirty="0"/>
              <a:t>and</a:t>
            </a:r>
            <a:r>
              <a:rPr lang="zh-CN" altLang="en-US" sz="1400" dirty="0"/>
              <a:t> </a:t>
            </a:r>
            <a:r>
              <a:rPr lang="en-US" altLang="zh-CN" sz="1400" dirty="0"/>
              <a:t>brought</a:t>
            </a:r>
            <a:r>
              <a:rPr lang="zh-CN" altLang="en-US" sz="1400" dirty="0"/>
              <a:t> </a:t>
            </a:r>
            <a:r>
              <a:rPr lang="en-US" altLang="zh-CN" sz="1400" dirty="0"/>
              <a:t>it</a:t>
            </a:r>
            <a:r>
              <a:rPr lang="zh-CN" altLang="en-US" sz="1400" dirty="0"/>
              <a:t> </a:t>
            </a:r>
            <a:r>
              <a:rPr lang="en-US" altLang="zh-CN" sz="1400" dirty="0"/>
              <a:t>to</a:t>
            </a:r>
            <a:r>
              <a:rPr lang="zh-CN" altLang="en-US" sz="1400" dirty="0"/>
              <a:t> </a:t>
            </a:r>
            <a:r>
              <a:rPr lang="en-US" altLang="zh-CN" sz="1400" dirty="0"/>
              <a:t>thermal</a:t>
            </a:r>
            <a:r>
              <a:rPr lang="zh-CN" altLang="en-US" sz="1400" dirty="0"/>
              <a:t> </a:t>
            </a:r>
            <a:r>
              <a:rPr lang="en-US" altLang="zh-CN" sz="1400" dirty="0"/>
              <a:t>runaway.</a:t>
            </a:r>
            <a:endParaRPr lang="en-US" sz="1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655F1A-C2F9-E8C7-D467-63EC222962B2}"/>
              </a:ext>
            </a:extLst>
          </p:cNvPr>
          <p:cNvSpPr txBox="1"/>
          <p:nvPr/>
        </p:nvSpPr>
        <p:spPr>
          <a:xfrm>
            <a:off x="4876800" y="1517117"/>
            <a:ext cx="19812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dirty="0"/>
              <a:t>Cell</a:t>
            </a:r>
            <a:r>
              <a:rPr lang="zh-CN" altLang="en-US" sz="900" dirty="0"/>
              <a:t> </a:t>
            </a:r>
            <a:r>
              <a:rPr lang="en-US" altLang="zh-CN" sz="900" dirty="0"/>
              <a:t>4</a:t>
            </a:r>
            <a:r>
              <a:rPr lang="zh-CN" altLang="en-US" sz="900" dirty="0"/>
              <a:t> </a:t>
            </a:r>
            <a:r>
              <a:rPr lang="en-US" altLang="zh-CN" sz="900" dirty="0"/>
              <a:t>energy</a:t>
            </a:r>
            <a:r>
              <a:rPr lang="zh-CN" altLang="en-US" sz="900" dirty="0"/>
              <a:t> </a:t>
            </a:r>
            <a:r>
              <a:rPr lang="en-US" altLang="zh-CN" sz="900" dirty="0"/>
              <a:t>budget</a:t>
            </a:r>
            <a:r>
              <a:rPr lang="zh-CN" altLang="en-US" sz="900" dirty="0"/>
              <a:t> </a:t>
            </a:r>
            <a:r>
              <a:rPr lang="en-US" altLang="zh-CN" sz="900" dirty="0"/>
              <a:t>graph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40693223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le 1">
            <a:extLst>
              <a:ext uri="{FF2B5EF4-FFF2-40B4-BE49-F238E27FC236}">
                <a16:creationId xmlns:a16="http://schemas.microsoft.com/office/drawing/2014/main" id="{44337782-5FC4-4431-73A1-83CFD1829FAD}"/>
              </a:ext>
            </a:extLst>
          </p:cNvPr>
          <p:cNvSpPr txBox="1">
            <a:spLocks/>
          </p:cNvSpPr>
          <p:nvPr/>
        </p:nvSpPr>
        <p:spPr>
          <a:xfrm>
            <a:off x="-1" y="450131"/>
            <a:ext cx="8888107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altLang="zh-CN" sz="2500" b="1" dirty="0"/>
              <a:t>Preliminary</a:t>
            </a:r>
            <a:r>
              <a:rPr lang="zh-CN" altLang="en-US" sz="2500" b="1" dirty="0"/>
              <a:t> </a:t>
            </a:r>
            <a:r>
              <a:rPr lang="en-US" altLang="zh-CN" sz="2500" b="1" dirty="0"/>
              <a:t>Results</a:t>
            </a:r>
            <a:endParaRPr lang="en-US" sz="2500" b="1" dirty="0"/>
          </a:p>
        </p:txBody>
      </p:sp>
      <p:sp>
        <p:nvSpPr>
          <p:cNvPr id="20" name="AutoShape 2">
            <a:extLst>
              <a:ext uri="{FF2B5EF4-FFF2-40B4-BE49-F238E27FC236}">
                <a16:creationId xmlns:a16="http://schemas.microsoft.com/office/drawing/2014/main" id="{7F83124D-9D9C-8DA5-9CD4-7E618E5A7DA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0A2C557-4633-272E-EC07-316CD71BEDDF}"/>
              </a:ext>
            </a:extLst>
          </p:cNvPr>
          <p:cNvSpPr/>
          <p:nvPr/>
        </p:nvSpPr>
        <p:spPr>
          <a:xfrm>
            <a:off x="2514600" y="1459324"/>
            <a:ext cx="4876800" cy="2376795"/>
          </a:xfrm>
          <a:prstGeom prst="rect">
            <a:avLst/>
          </a:prstGeom>
          <a:noFill/>
          <a:ln w="285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57318B9-C05A-1C8F-1022-B02155230982}"/>
              </a:ext>
            </a:extLst>
          </p:cNvPr>
          <p:cNvSpPr/>
          <p:nvPr/>
        </p:nvSpPr>
        <p:spPr>
          <a:xfrm>
            <a:off x="4838635" y="1696417"/>
            <a:ext cx="314971" cy="83112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39BC6D6-8F0E-147A-5FE8-43B939A6D98D}"/>
              </a:ext>
            </a:extLst>
          </p:cNvPr>
          <p:cNvSpPr/>
          <p:nvPr/>
        </p:nvSpPr>
        <p:spPr>
          <a:xfrm>
            <a:off x="5519400" y="1696417"/>
            <a:ext cx="314971" cy="83112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21AB1E8-AE03-2F8B-F546-8132B293C0A6}"/>
              </a:ext>
            </a:extLst>
          </p:cNvPr>
          <p:cNvSpPr/>
          <p:nvPr/>
        </p:nvSpPr>
        <p:spPr>
          <a:xfrm>
            <a:off x="6200163" y="1696417"/>
            <a:ext cx="314971" cy="83112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F21439D-2393-3A85-2DD1-D217979B0C48}"/>
              </a:ext>
            </a:extLst>
          </p:cNvPr>
          <p:cNvSpPr/>
          <p:nvPr/>
        </p:nvSpPr>
        <p:spPr>
          <a:xfrm>
            <a:off x="6880926" y="1696417"/>
            <a:ext cx="314971" cy="83112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186FA76-EFD7-1570-2479-EA53596EDC24}"/>
              </a:ext>
            </a:extLst>
          </p:cNvPr>
          <p:cNvSpPr/>
          <p:nvPr/>
        </p:nvSpPr>
        <p:spPr>
          <a:xfrm>
            <a:off x="4838635" y="2764826"/>
            <a:ext cx="314971" cy="83112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6CF0CE9-EA39-EA89-A56F-8849CBBE691E}"/>
              </a:ext>
            </a:extLst>
          </p:cNvPr>
          <p:cNvSpPr/>
          <p:nvPr/>
        </p:nvSpPr>
        <p:spPr>
          <a:xfrm>
            <a:off x="5519400" y="2764826"/>
            <a:ext cx="314971" cy="83112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5EFABAB-20A4-D399-CADC-536D60B45E20}"/>
              </a:ext>
            </a:extLst>
          </p:cNvPr>
          <p:cNvSpPr/>
          <p:nvPr/>
        </p:nvSpPr>
        <p:spPr>
          <a:xfrm>
            <a:off x="6200163" y="2764826"/>
            <a:ext cx="314971" cy="83112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BFC8A74-EE0D-499C-38D6-1CBBFA7DC9BB}"/>
              </a:ext>
            </a:extLst>
          </p:cNvPr>
          <p:cNvSpPr/>
          <p:nvPr/>
        </p:nvSpPr>
        <p:spPr>
          <a:xfrm>
            <a:off x="6880926" y="2764826"/>
            <a:ext cx="314971" cy="83112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0EFC392-F818-8E96-3100-13AA419983CD}"/>
              </a:ext>
            </a:extLst>
          </p:cNvPr>
          <p:cNvSpPr/>
          <p:nvPr/>
        </p:nvSpPr>
        <p:spPr>
          <a:xfrm>
            <a:off x="2755226" y="1696417"/>
            <a:ext cx="314971" cy="83112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E80F7FB-1E08-332B-41AC-0BD4BDB108E0}"/>
              </a:ext>
            </a:extLst>
          </p:cNvPr>
          <p:cNvSpPr/>
          <p:nvPr/>
        </p:nvSpPr>
        <p:spPr>
          <a:xfrm>
            <a:off x="2755226" y="2764826"/>
            <a:ext cx="314971" cy="83112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F9F73A1-5F01-5A9D-7BB9-9FEB45AF231E}"/>
              </a:ext>
            </a:extLst>
          </p:cNvPr>
          <p:cNvSpPr/>
          <p:nvPr/>
        </p:nvSpPr>
        <p:spPr>
          <a:xfrm>
            <a:off x="3456548" y="1696417"/>
            <a:ext cx="314971" cy="83112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F1BD92E-8D45-F590-805D-E09B3123BD55}"/>
              </a:ext>
            </a:extLst>
          </p:cNvPr>
          <p:cNvSpPr/>
          <p:nvPr/>
        </p:nvSpPr>
        <p:spPr>
          <a:xfrm>
            <a:off x="4137313" y="1696417"/>
            <a:ext cx="314971" cy="83112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857D251-9FC4-C2C3-C3A6-66FF74CE58EE}"/>
              </a:ext>
            </a:extLst>
          </p:cNvPr>
          <p:cNvSpPr/>
          <p:nvPr/>
        </p:nvSpPr>
        <p:spPr>
          <a:xfrm>
            <a:off x="3456548" y="2764826"/>
            <a:ext cx="314971" cy="83112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B41DD06-099E-5535-4DD7-DBD11252075A}"/>
              </a:ext>
            </a:extLst>
          </p:cNvPr>
          <p:cNvSpPr/>
          <p:nvPr/>
        </p:nvSpPr>
        <p:spPr>
          <a:xfrm>
            <a:off x="4137313" y="2764826"/>
            <a:ext cx="314971" cy="83112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91CB79E-C96C-B7A6-6F95-21861EE55376}"/>
              </a:ext>
            </a:extLst>
          </p:cNvPr>
          <p:cNvCxnSpPr>
            <a:cxnSpLocks/>
            <a:stCxn id="2" idx="3"/>
            <a:endCxn id="6" idx="3"/>
          </p:cNvCxnSpPr>
          <p:nvPr/>
        </p:nvCxnSpPr>
        <p:spPr>
          <a:xfrm>
            <a:off x="3070197" y="2111978"/>
            <a:ext cx="1382087" cy="0"/>
          </a:xfrm>
          <a:prstGeom prst="line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97466684-F2F9-6E54-3893-55BFE841DEEC}"/>
              </a:ext>
            </a:extLst>
          </p:cNvPr>
          <p:cNvCxnSpPr>
            <a:cxnSpLocks/>
          </p:cNvCxnSpPr>
          <p:nvPr/>
        </p:nvCxnSpPr>
        <p:spPr>
          <a:xfrm flipH="1">
            <a:off x="3624601" y="2111978"/>
            <a:ext cx="837961" cy="1069372"/>
          </a:xfrm>
          <a:prstGeom prst="line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DC52BC8-33CC-5250-A409-714913F3B3B0}"/>
              </a:ext>
            </a:extLst>
          </p:cNvPr>
          <p:cNvCxnSpPr>
            <a:cxnSpLocks/>
          </p:cNvCxnSpPr>
          <p:nvPr/>
        </p:nvCxnSpPr>
        <p:spPr>
          <a:xfrm flipH="1">
            <a:off x="2895600" y="3158720"/>
            <a:ext cx="680764" cy="0"/>
          </a:xfrm>
          <a:prstGeom prst="line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E04CF254-A90E-E0D1-48EE-AAD67B93EC48}"/>
              </a:ext>
            </a:extLst>
          </p:cNvPr>
          <p:cNvCxnSpPr>
            <a:cxnSpLocks/>
          </p:cNvCxnSpPr>
          <p:nvPr/>
        </p:nvCxnSpPr>
        <p:spPr>
          <a:xfrm>
            <a:off x="3707497" y="3157757"/>
            <a:ext cx="571881" cy="963"/>
          </a:xfrm>
          <a:prstGeom prst="line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1BCFB5F-952F-5ABE-8B6F-ABABEE58AC1A}"/>
              </a:ext>
            </a:extLst>
          </p:cNvPr>
          <p:cNvCxnSpPr>
            <a:cxnSpLocks/>
            <a:stCxn id="23" idx="3"/>
          </p:cNvCxnSpPr>
          <p:nvPr/>
        </p:nvCxnSpPr>
        <p:spPr>
          <a:xfrm flipV="1">
            <a:off x="4452284" y="2111978"/>
            <a:ext cx="576916" cy="1068409"/>
          </a:xfrm>
          <a:prstGeom prst="line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56BED021-4F79-A861-AED0-D0B2BDA439D1}"/>
              </a:ext>
            </a:extLst>
          </p:cNvPr>
          <p:cNvCxnSpPr>
            <a:cxnSpLocks/>
          </p:cNvCxnSpPr>
          <p:nvPr/>
        </p:nvCxnSpPr>
        <p:spPr>
          <a:xfrm>
            <a:off x="5029200" y="2111978"/>
            <a:ext cx="0" cy="1068409"/>
          </a:xfrm>
          <a:prstGeom prst="line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E998BBD-B1C1-AD6A-F3B3-242E7B6ECC09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5153606" y="2111978"/>
            <a:ext cx="561394" cy="1068409"/>
          </a:xfrm>
          <a:prstGeom prst="line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54AD48B3-0CF4-F4C9-72AF-564D03F94B20}"/>
              </a:ext>
            </a:extLst>
          </p:cNvPr>
          <p:cNvCxnSpPr>
            <a:cxnSpLocks/>
          </p:cNvCxnSpPr>
          <p:nvPr/>
        </p:nvCxnSpPr>
        <p:spPr>
          <a:xfrm>
            <a:off x="5715000" y="2111978"/>
            <a:ext cx="0" cy="1145572"/>
          </a:xfrm>
          <a:prstGeom prst="line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866BEA4E-26A0-8EFB-32BB-1244BAB2BE07}"/>
              </a:ext>
            </a:extLst>
          </p:cNvPr>
          <p:cNvCxnSpPr>
            <a:cxnSpLocks/>
          </p:cNvCxnSpPr>
          <p:nvPr/>
        </p:nvCxnSpPr>
        <p:spPr>
          <a:xfrm flipV="1">
            <a:off x="5770795" y="2133318"/>
            <a:ext cx="561394" cy="1068409"/>
          </a:xfrm>
          <a:prstGeom prst="line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3756717A-A979-57DE-3A29-DE340ED21B2B}"/>
              </a:ext>
            </a:extLst>
          </p:cNvPr>
          <p:cNvCxnSpPr>
            <a:cxnSpLocks/>
          </p:cNvCxnSpPr>
          <p:nvPr/>
        </p:nvCxnSpPr>
        <p:spPr>
          <a:xfrm>
            <a:off x="6332189" y="2133318"/>
            <a:ext cx="0" cy="1145572"/>
          </a:xfrm>
          <a:prstGeom prst="line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01C40E46-1D38-5BB2-906C-7D507C507CA3}"/>
              </a:ext>
            </a:extLst>
          </p:cNvPr>
          <p:cNvCxnSpPr>
            <a:cxnSpLocks/>
          </p:cNvCxnSpPr>
          <p:nvPr/>
        </p:nvCxnSpPr>
        <p:spPr>
          <a:xfrm>
            <a:off x="6332189" y="3226132"/>
            <a:ext cx="754411" cy="0"/>
          </a:xfrm>
          <a:prstGeom prst="line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E0483CE6-2E60-A703-6C91-61F9A97237F8}"/>
              </a:ext>
            </a:extLst>
          </p:cNvPr>
          <p:cNvCxnSpPr>
            <a:cxnSpLocks/>
          </p:cNvCxnSpPr>
          <p:nvPr/>
        </p:nvCxnSpPr>
        <p:spPr>
          <a:xfrm flipV="1">
            <a:off x="6325860" y="2105853"/>
            <a:ext cx="733425" cy="1144685"/>
          </a:xfrm>
          <a:prstGeom prst="line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23138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le 1">
            <a:extLst>
              <a:ext uri="{FF2B5EF4-FFF2-40B4-BE49-F238E27FC236}">
                <a16:creationId xmlns:a16="http://schemas.microsoft.com/office/drawing/2014/main" id="{44337782-5FC4-4431-73A1-83CFD1829FAD}"/>
              </a:ext>
            </a:extLst>
          </p:cNvPr>
          <p:cNvSpPr txBox="1">
            <a:spLocks/>
          </p:cNvSpPr>
          <p:nvPr/>
        </p:nvSpPr>
        <p:spPr>
          <a:xfrm>
            <a:off x="-1" y="450131"/>
            <a:ext cx="8888107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altLang="zh-CN" sz="2500" b="1" dirty="0"/>
              <a:t>Improved</a:t>
            </a:r>
            <a:r>
              <a:rPr lang="zh-CN" altLang="en-US" sz="2500" b="1" dirty="0"/>
              <a:t> </a:t>
            </a:r>
            <a:r>
              <a:rPr lang="en-US" altLang="zh-CN" sz="2500" b="1" dirty="0"/>
              <a:t>model</a:t>
            </a:r>
            <a:r>
              <a:rPr lang="zh-CN" altLang="en-US" sz="2500" b="1" dirty="0"/>
              <a:t> </a:t>
            </a:r>
            <a:r>
              <a:rPr lang="en-US" altLang="zh-CN" sz="2500" b="1" dirty="0"/>
              <a:t>geometry</a:t>
            </a:r>
            <a:r>
              <a:rPr lang="zh-CN" altLang="en-US" sz="2500" b="1" dirty="0"/>
              <a:t> </a:t>
            </a:r>
            <a:r>
              <a:rPr lang="en-US" altLang="zh-CN" sz="2500" b="1" dirty="0"/>
              <a:t>and</a:t>
            </a:r>
            <a:r>
              <a:rPr lang="zh-CN" altLang="en-US" sz="2500" b="1" dirty="0"/>
              <a:t> </a:t>
            </a:r>
            <a:r>
              <a:rPr lang="en-US" altLang="zh-CN" sz="2500" b="1" dirty="0"/>
              <a:t>naming</a:t>
            </a:r>
            <a:r>
              <a:rPr lang="zh-CN" altLang="en-US" sz="2500" b="1" dirty="0"/>
              <a:t> </a:t>
            </a:r>
            <a:r>
              <a:rPr lang="en-US" altLang="zh-CN" sz="2500" b="1" dirty="0"/>
              <a:t>conventions</a:t>
            </a:r>
            <a:endParaRPr lang="en-US" sz="2500" b="1" dirty="0"/>
          </a:p>
        </p:txBody>
      </p:sp>
      <p:sp>
        <p:nvSpPr>
          <p:cNvPr id="20" name="AutoShape 2">
            <a:extLst>
              <a:ext uri="{FF2B5EF4-FFF2-40B4-BE49-F238E27FC236}">
                <a16:creationId xmlns:a16="http://schemas.microsoft.com/office/drawing/2014/main" id="{7F83124D-9D9C-8DA5-9CD4-7E618E5A7DA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0A2C557-4633-272E-EC07-316CD71BEDDF}"/>
              </a:ext>
            </a:extLst>
          </p:cNvPr>
          <p:cNvSpPr/>
          <p:nvPr/>
        </p:nvSpPr>
        <p:spPr>
          <a:xfrm>
            <a:off x="2514600" y="1459324"/>
            <a:ext cx="4876800" cy="2376795"/>
          </a:xfrm>
          <a:prstGeom prst="rect">
            <a:avLst/>
          </a:prstGeom>
          <a:noFill/>
          <a:ln w="285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57318B9-C05A-1C8F-1022-B02155230982}"/>
              </a:ext>
            </a:extLst>
          </p:cNvPr>
          <p:cNvSpPr/>
          <p:nvPr/>
        </p:nvSpPr>
        <p:spPr>
          <a:xfrm>
            <a:off x="4838635" y="1696417"/>
            <a:ext cx="314971" cy="83112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39BC6D6-8F0E-147A-5FE8-43B939A6D98D}"/>
              </a:ext>
            </a:extLst>
          </p:cNvPr>
          <p:cNvSpPr/>
          <p:nvPr/>
        </p:nvSpPr>
        <p:spPr>
          <a:xfrm>
            <a:off x="5519400" y="1696417"/>
            <a:ext cx="314971" cy="83112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21AB1E8-AE03-2F8B-F546-8132B293C0A6}"/>
              </a:ext>
            </a:extLst>
          </p:cNvPr>
          <p:cNvSpPr/>
          <p:nvPr/>
        </p:nvSpPr>
        <p:spPr>
          <a:xfrm>
            <a:off x="6200163" y="1696417"/>
            <a:ext cx="314971" cy="83112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F21439D-2393-3A85-2DD1-D217979B0C48}"/>
              </a:ext>
            </a:extLst>
          </p:cNvPr>
          <p:cNvSpPr/>
          <p:nvPr/>
        </p:nvSpPr>
        <p:spPr>
          <a:xfrm>
            <a:off x="6880926" y="1696417"/>
            <a:ext cx="314971" cy="83112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186FA76-EFD7-1570-2479-EA53596EDC24}"/>
              </a:ext>
            </a:extLst>
          </p:cNvPr>
          <p:cNvSpPr/>
          <p:nvPr/>
        </p:nvSpPr>
        <p:spPr>
          <a:xfrm>
            <a:off x="4838635" y="2764826"/>
            <a:ext cx="314971" cy="83112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6CF0CE9-EA39-EA89-A56F-8849CBBE691E}"/>
              </a:ext>
            </a:extLst>
          </p:cNvPr>
          <p:cNvSpPr/>
          <p:nvPr/>
        </p:nvSpPr>
        <p:spPr>
          <a:xfrm>
            <a:off x="5519400" y="2764826"/>
            <a:ext cx="314971" cy="83112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5EFABAB-20A4-D399-CADC-536D60B45E20}"/>
              </a:ext>
            </a:extLst>
          </p:cNvPr>
          <p:cNvSpPr/>
          <p:nvPr/>
        </p:nvSpPr>
        <p:spPr>
          <a:xfrm>
            <a:off x="6200163" y="2764826"/>
            <a:ext cx="314971" cy="83112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BFC8A74-EE0D-499C-38D6-1CBBFA7DC9BB}"/>
              </a:ext>
            </a:extLst>
          </p:cNvPr>
          <p:cNvSpPr/>
          <p:nvPr/>
        </p:nvSpPr>
        <p:spPr>
          <a:xfrm>
            <a:off x="6880926" y="2764826"/>
            <a:ext cx="314971" cy="83112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0EFC392-F818-8E96-3100-13AA419983CD}"/>
              </a:ext>
            </a:extLst>
          </p:cNvPr>
          <p:cNvSpPr/>
          <p:nvPr/>
        </p:nvSpPr>
        <p:spPr>
          <a:xfrm>
            <a:off x="2755226" y="1696417"/>
            <a:ext cx="314971" cy="83112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E80F7FB-1E08-332B-41AC-0BD4BDB108E0}"/>
              </a:ext>
            </a:extLst>
          </p:cNvPr>
          <p:cNvSpPr/>
          <p:nvPr/>
        </p:nvSpPr>
        <p:spPr>
          <a:xfrm>
            <a:off x="2755226" y="2764826"/>
            <a:ext cx="314971" cy="83112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F9F73A1-5F01-5A9D-7BB9-9FEB45AF231E}"/>
              </a:ext>
            </a:extLst>
          </p:cNvPr>
          <p:cNvSpPr/>
          <p:nvPr/>
        </p:nvSpPr>
        <p:spPr>
          <a:xfrm>
            <a:off x="3456548" y="1696417"/>
            <a:ext cx="314971" cy="83112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F1BD92E-8D45-F590-805D-E09B3123BD55}"/>
              </a:ext>
            </a:extLst>
          </p:cNvPr>
          <p:cNvSpPr/>
          <p:nvPr/>
        </p:nvSpPr>
        <p:spPr>
          <a:xfrm>
            <a:off x="4137313" y="1696417"/>
            <a:ext cx="314971" cy="83112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857D251-9FC4-C2C3-C3A6-66FF74CE58EE}"/>
              </a:ext>
            </a:extLst>
          </p:cNvPr>
          <p:cNvSpPr/>
          <p:nvPr/>
        </p:nvSpPr>
        <p:spPr>
          <a:xfrm>
            <a:off x="3456548" y="2764826"/>
            <a:ext cx="314971" cy="83112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B41DD06-099E-5535-4DD7-DBD11252075A}"/>
              </a:ext>
            </a:extLst>
          </p:cNvPr>
          <p:cNvSpPr/>
          <p:nvPr/>
        </p:nvSpPr>
        <p:spPr>
          <a:xfrm>
            <a:off x="4137313" y="2764826"/>
            <a:ext cx="314971" cy="83112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DC52BC8-33CC-5250-A409-714913F3B3B0}"/>
              </a:ext>
            </a:extLst>
          </p:cNvPr>
          <p:cNvCxnSpPr>
            <a:cxnSpLocks/>
            <a:stCxn id="21" idx="1"/>
            <a:endCxn id="3" idx="3"/>
          </p:cNvCxnSpPr>
          <p:nvPr/>
        </p:nvCxnSpPr>
        <p:spPr>
          <a:xfrm flipH="1">
            <a:off x="3070197" y="3180387"/>
            <a:ext cx="386351" cy="0"/>
          </a:xfrm>
          <a:prstGeom prst="line">
            <a:avLst/>
          </a:prstGeom>
          <a:ln w="190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5465FA2-64B3-318C-3675-840574D1C95E}"/>
              </a:ext>
            </a:extLst>
          </p:cNvPr>
          <p:cNvCxnSpPr>
            <a:cxnSpLocks/>
            <a:stCxn id="21" idx="0"/>
            <a:endCxn id="4" idx="2"/>
          </p:cNvCxnSpPr>
          <p:nvPr/>
        </p:nvCxnSpPr>
        <p:spPr>
          <a:xfrm flipV="1">
            <a:off x="3614034" y="2527538"/>
            <a:ext cx="0" cy="237288"/>
          </a:xfrm>
          <a:prstGeom prst="line">
            <a:avLst/>
          </a:prstGeom>
          <a:ln w="190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52555577-CB52-7F1E-A028-86BC5EE2D184}"/>
              </a:ext>
            </a:extLst>
          </p:cNvPr>
          <p:cNvSpPr txBox="1"/>
          <p:nvPr/>
        </p:nvSpPr>
        <p:spPr>
          <a:xfrm>
            <a:off x="1802160" y="2502737"/>
            <a:ext cx="5764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North</a:t>
            </a:r>
            <a:endParaRPr lang="en-US" sz="12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D7A3660-871C-D1E9-B341-B6C05A4D3CB1}"/>
              </a:ext>
            </a:extLst>
          </p:cNvPr>
          <p:cNvSpPr txBox="1"/>
          <p:nvPr/>
        </p:nvSpPr>
        <p:spPr>
          <a:xfrm>
            <a:off x="7500653" y="2527538"/>
            <a:ext cx="6963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South</a:t>
            </a:r>
            <a:endParaRPr lang="en-US" sz="12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194356A-57FB-D90C-2406-572AEB9578A1}"/>
              </a:ext>
            </a:extLst>
          </p:cNvPr>
          <p:cNvSpPr txBox="1"/>
          <p:nvPr/>
        </p:nvSpPr>
        <p:spPr>
          <a:xfrm>
            <a:off x="4757076" y="1157293"/>
            <a:ext cx="6963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East</a:t>
            </a:r>
            <a:endParaRPr lang="en-US" sz="12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5A87692-F48A-451B-40A2-2FD79FF52EBC}"/>
              </a:ext>
            </a:extLst>
          </p:cNvPr>
          <p:cNvSpPr txBox="1"/>
          <p:nvPr/>
        </p:nvSpPr>
        <p:spPr>
          <a:xfrm>
            <a:off x="4724400" y="3934712"/>
            <a:ext cx="6963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West</a:t>
            </a:r>
            <a:endParaRPr lang="en-US" sz="12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73F8472-3A3F-1B6E-2AAC-217B81333256}"/>
              </a:ext>
            </a:extLst>
          </p:cNvPr>
          <p:cNvSpPr txBox="1"/>
          <p:nvPr/>
        </p:nvSpPr>
        <p:spPr>
          <a:xfrm>
            <a:off x="3606556" y="2503021"/>
            <a:ext cx="106150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east-west</a:t>
            </a:r>
            <a:r>
              <a:rPr lang="zh-CN" altLang="en-US" sz="1100" dirty="0"/>
              <a:t> </a:t>
            </a:r>
            <a:r>
              <a:rPr lang="en-US" altLang="zh-CN" sz="1100" dirty="0"/>
              <a:t>gap</a:t>
            </a:r>
            <a:endParaRPr lang="en-US" sz="11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74B8622-7BAF-A513-590D-4FE40BB0158C}"/>
              </a:ext>
            </a:extLst>
          </p:cNvPr>
          <p:cNvSpPr txBox="1"/>
          <p:nvPr/>
        </p:nvSpPr>
        <p:spPr>
          <a:xfrm>
            <a:off x="3153683" y="3562251"/>
            <a:ext cx="119455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north-south</a:t>
            </a:r>
            <a:r>
              <a:rPr lang="zh-CN" altLang="en-US" sz="1100" dirty="0"/>
              <a:t> </a:t>
            </a:r>
            <a:r>
              <a:rPr lang="en-US" altLang="zh-CN" sz="1100" dirty="0"/>
              <a:t>gap</a:t>
            </a:r>
            <a:endParaRPr lang="en-US" sz="1100" dirty="0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791D5254-7A75-BC2F-55B6-B572352D2343}"/>
              </a:ext>
            </a:extLst>
          </p:cNvPr>
          <p:cNvCxnSpPr>
            <a:cxnSpLocks/>
          </p:cNvCxnSpPr>
          <p:nvPr/>
        </p:nvCxnSpPr>
        <p:spPr>
          <a:xfrm flipV="1">
            <a:off x="3261045" y="3180386"/>
            <a:ext cx="2327" cy="415561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A355F4D9-9634-8A49-A238-4761F00BAEB6}"/>
              </a:ext>
            </a:extLst>
          </p:cNvPr>
          <p:cNvCxnSpPr>
            <a:cxnSpLocks/>
          </p:cNvCxnSpPr>
          <p:nvPr/>
        </p:nvCxnSpPr>
        <p:spPr>
          <a:xfrm flipV="1">
            <a:off x="3623763" y="1460573"/>
            <a:ext cx="0" cy="237288"/>
          </a:xfrm>
          <a:prstGeom prst="line">
            <a:avLst/>
          </a:prstGeom>
          <a:ln w="190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AE403BC2-0855-552F-6533-388BD839D71D}"/>
              </a:ext>
            </a:extLst>
          </p:cNvPr>
          <p:cNvSpPr txBox="1"/>
          <p:nvPr/>
        </p:nvSpPr>
        <p:spPr>
          <a:xfrm>
            <a:off x="3616285" y="1436056"/>
            <a:ext cx="131318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east-west</a:t>
            </a:r>
            <a:r>
              <a:rPr lang="zh-CN" altLang="en-US" sz="1100" dirty="0"/>
              <a:t> </a:t>
            </a:r>
            <a:r>
              <a:rPr lang="en-US" altLang="zh-CN" sz="1100" dirty="0"/>
              <a:t>spacing</a:t>
            </a:r>
            <a:endParaRPr lang="en-US" sz="1100" dirty="0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4ACF9576-2D03-B4F8-63A4-D00475DCA7C2}"/>
              </a:ext>
            </a:extLst>
          </p:cNvPr>
          <p:cNvCxnSpPr>
            <a:cxnSpLocks/>
          </p:cNvCxnSpPr>
          <p:nvPr/>
        </p:nvCxnSpPr>
        <p:spPr>
          <a:xfrm flipH="1">
            <a:off x="7166396" y="2006881"/>
            <a:ext cx="240626" cy="0"/>
          </a:xfrm>
          <a:prstGeom prst="line">
            <a:avLst/>
          </a:prstGeom>
          <a:ln w="190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24C22676-FC63-FAB0-7EFD-D14A33FB79D6}"/>
              </a:ext>
            </a:extLst>
          </p:cNvPr>
          <p:cNvCxnSpPr>
            <a:cxnSpLocks/>
          </p:cNvCxnSpPr>
          <p:nvPr/>
        </p:nvCxnSpPr>
        <p:spPr>
          <a:xfrm>
            <a:off x="7292787" y="1675279"/>
            <a:ext cx="0" cy="331601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D4D066E9-191C-A293-8297-8FA6613D43C7}"/>
              </a:ext>
            </a:extLst>
          </p:cNvPr>
          <p:cNvSpPr txBox="1"/>
          <p:nvPr/>
        </p:nvSpPr>
        <p:spPr>
          <a:xfrm>
            <a:off x="6027064" y="1413669"/>
            <a:ext cx="14382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north-south</a:t>
            </a:r>
            <a:r>
              <a:rPr lang="zh-CN" altLang="en-US" sz="1100" dirty="0"/>
              <a:t> </a:t>
            </a:r>
            <a:r>
              <a:rPr lang="en-US" altLang="zh-CN" sz="1100" dirty="0"/>
              <a:t>spacing</a:t>
            </a:r>
            <a:endParaRPr lang="en-US" sz="1100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179FBEC-202A-7580-08C7-98D450342033}"/>
              </a:ext>
            </a:extLst>
          </p:cNvPr>
          <p:cNvSpPr txBox="1"/>
          <p:nvPr/>
        </p:nvSpPr>
        <p:spPr>
          <a:xfrm>
            <a:off x="2778180" y="1973477"/>
            <a:ext cx="2773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1</a:t>
            </a:r>
            <a:endParaRPr lang="en-US" sz="1200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975E297-F0BD-4A9D-FCF6-F2DFAFB98AF8}"/>
              </a:ext>
            </a:extLst>
          </p:cNvPr>
          <p:cNvSpPr txBox="1"/>
          <p:nvPr/>
        </p:nvSpPr>
        <p:spPr>
          <a:xfrm>
            <a:off x="2771646" y="3041886"/>
            <a:ext cx="2773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/>
              <a:t>8</a:t>
            </a:r>
            <a:endParaRPr lang="en-US" sz="1200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31871A6-5BDF-FE08-8524-BE0DDB6D256F}"/>
              </a:ext>
            </a:extLst>
          </p:cNvPr>
          <p:cNvSpPr txBox="1"/>
          <p:nvPr/>
        </p:nvSpPr>
        <p:spPr>
          <a:xfrm>
            <a:off x="6847661" y="3044010"/>
            <a:ext cx="3930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14</a:t>
            </a:r>
            <a:endParaRPr lang="en-US" sz="1200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537D1E6C-4DB2-E226-DB49-33E22D4A093D}"/>
              </a:ext>
            </a:extLst>
          </p:cNvPr>
          <p:cNvSpPr txBox="1"/>
          <p:nvPr/>
        </p:nvSpPr>
        <p:spPr>
          <a:xfrm>
            <a:off x="6904206" y="1962717"/>
            <a:ext cx="3147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7</a:t>
            </a:r>
            <a:endParaRPr lang="en-US" sz="1200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5750641E-2ED8-94B2-D785-69550A3377B1}"/>
              </a:ext>
            </a:extLst>
          </p:cNvPr>
          <p:cNvSpPr txBox="1"/>
          <p:nvPr/>
        </p:nvSpPr>
        <p:spPr>
          <a:xfrm>
            <a:off x="3480047" y="1961109"/>
            <a:ext cx="2773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2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7035863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7F486FF7-A0F8-164E-6D10-7691EC2111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50131"/>
            <a:ext cx="8686800" cy="857250"/>
          </a:xfrm>
        </p:spPr>
        <p:txBody>
          <a:bodyPr>
            <a:noAutofit/>
          </a:bodyPr>
          <a:lstStyle/>
          <a:p>
            <a:r>
              <a:rPr lang="en-US" altLang="zh-CN" sz="2500" b="1" dirty="0"/>
              <a:t>Prismatic</a:t>
            </a:r>
            <a:r>
              <a:rPr lang="zh-CN" altLang="en-US" sz="2500" b="1" dirty="0"/>
              <a:t> </a:t>
            </a:r>
            <a:r>
              <a:rPr lang="en-US" altLang="zh-CN" sz="2500" b="1" dirty="0"/>
              <a:t>cell</a:t>
            </a:r>
            <a:r>
              <a:rPr lang="zh-CN" altLang="en-US" sz="2500" b="1" dirty="0"/>
              <a:t> </a:t>
            </a:r>
            <a:r>
              <a:rPr lang="en-US" altLang="zh-CN" sz="2500" b="1" dirty="0"/>
              <a:t>module</a:t>
            </a:r>
            <a:r>
              <a:rPr lang="zh-CN" altLang="en-US" sz="2500" b="1" dirty="0"/>
              <a:t> </a:t>
            </a:r>
            <a:r>
              <a:rPr lang="en-US" altLang="zh-CN" sz="2500" b="1" dirty="0"/>
              <a:t>TR</a:t>
            </a:r>
            <a:r>
              <a:rPr lang="zh-CN" altLang="en-US" sz="2500" b="1" dirty="0"/>
              <a:t> </a:t>
            </a:r>
            <a:r>
              <a:rPr lang="en-US" altLang="zh-CN" sz="2500" b="1" dirty="0"/>
              <a:t>propagation</a:t>
            </a:r>
            <a:r>
              <a:rPr lang="zh-CN" altLang="en-US" sz="2500" b="1" dirty="0"/>
              <a:t> </a:t>
            </a:r>
            <a:r>
              <a:rPr lang="en-US" altLang="zh-CN" sz="2500" b="1" dirty="0"/>
              <a:t>modeling:</a:t>
            </a:r>
            <a:r>
              <a:rPr lang="zh-CN" altLang="en-US" sz="2500" b="1" dirty="0"/>
              <a:t> </a:t>
            </a:r>
            <a:r>
              <a:rPr lang="en-US" altLang="zh-CN" sz="2500" b="1" dirty="0"/>
              <a:t>experiments</a:t>
            </a:r>
            <a:endParaRPr lang="en-US" sz="25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68BC19D-DFA1-D687-CE51-B078A47E6B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8429" y="1496355"/>
            <a:ext cx="2182225" cy="1727792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396865F9-3AC7-6189-EBD5-2ADE190169DA}"/>
              </a:ext>
            </a:extLst>
          </p:cNvPr>
          <p:cNvGrpSpPr/>
          <p:nvPr/>
        </p:nvGrpSpPr>
        <p:grpSpPr>
          <a:xfrm>
            <a:off x="4343400" y="1440372"/>
            <a:ext cx="4422907" cy="2914373"/>
            <a:chOff x="897908" y="725497"/>
            <a:chExt cx="4899812" cy="392242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2E5A6B3-6590-A453-8A40-95FA1C475E2F}"/>
                </a:ext>
              </a:extLst>
            </p:cNvPr>
            <p:cNvSpPr/>
            <p:nvPr/>
          </p:nvSpPr>
          <p:spPr>
            <a:xfrm>
              <a:off x="897908" y="725497"/>
              <a:ext cx="4866787" cy="3922426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845E72B7-7C27-B798-871D-5A669A53862B}"/>
                </a:ext>
              </a:extLst>
            </p:cNvPr>
            <p:cNvSpPr/>
            <p:nvPr/>
          </p:nvSpPr>
          <p:spPr>
            <a:xfrm>
              <a:off x="1235765" y="1116771"/>
              <a:ext cx="558800" cy="137160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F4F552F5-E99C-A9A4-18A4-DB2ECDEFA0EC}"/>
                </a:ext>
              </a:extLst>
            </p:cNvPr>
            <p:cNvSpPr/>
            <p:nvPr/>
          </p:nvSpPr>
          <p:spPr>
            <a:xfrm>
              <a:off x="2443527" y="1116771"/>
              <a:ext cx="558800" cy="137160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72061B37-ADB3-0FFB-A118-6FD3451446EE}"/>
                </a:ext>
              </a:extLst>
            </p:cNvPr>
            <p:cNvSpPr/>
            <p:nvPr/>
          </p:nvSpPr>
          <p:spPr>
            <a:xfrm>
              <a:off x="3651289" y="1116771"/>
              <a:ext cx="558800" cy="137160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844E01A6-0741-0D50-56DA-BA95CCD77271}"/>
                </a:ext>
              </a:extLst>
            </p:cNvPr>
            <p:cNvSpPr/>
            <p:nvPr/>
          </p:nvSpPr>
          <p:spPr>
            <a:xfrm>
              <a:off x="4859050" y="1116771"/>
              <a:ext cx="558800" cy="137160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5FC741E0-1D71-DB31-F257-3CBA9A79EEC4}"/>
                </a:ext>
              </a:extLst>
            </p:cNvPr>
            <p:cNvSpPr txBox="1"/>
            <p:nvPr/>
          </p:nvSpPr>
          <p:spPr>
            <a:xfrm>
              <a:off x="4255170" y="1510185"/>
              <a:ext cx="425087" cy="7041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…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37A1042D-26BC-5D92-426A-CEAD41487107}"/>
                </a:ext>
              </a:extLst>
            </p:cNvPr>
            <p:cNvSpPr/>
            <p:nvPr/>
          </p:nvSpPr>
          <p:spPr>
            <a:xfrm>
              <a:off x="1235765" y="2879968"/>
              <a:ext cx="558800" cy="137160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06AE63FE-1C48-20A4-4C05-4116B63E5586}"/>
                </a:ext>
              </a:extLst>
            </p:cNvPr>
            <p:cNvSpPr/>
            <p:nvPr/>
          </p:nvSpPr>
          <p:spPr>
            <a:xfrm>
              <a:off x="2443527" y="2879968"/>
              <a:ext cx="558800" cy="137160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AE654D11-098B-0E73-1D2A-A33D160E7AFB}"/>
                </a:ext>
              </a:extLst>
            </p:cNvPr>
            <p:cNvSpPr/>
            <p:nvPr/>
          </p:nvSpPr>
          <p:spPr>
            <a:xfrm>
              <a:off x="3651289" y="2879968"/>
              <a:ext cx="558800" cy="137160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1BFB154C-E98E-B03B-9CDE-D67C0C4757B3}"/>
                </a:ext>
              </a:extLst>
            </p:cNvPr>
            <p:cNvSpPr/>
            <p:nvPr/>
          </p:nvSpPr>
          <p:spPr>
            <a:xfrm>
              <a:off x="4859050" y="2879968"/>
              <a:ext cx="558800" cy="137160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9FF2DCB1-2E98-03B8-6357-3D7E3308B2EE}"/>
                </a:ext>
              </a:extLst>
            </p:cNvPr>
            <p:cNvSpPr txBox="1"/>
            <p:nvPr/>
          </p:nvSpPr>
          <p:spPr>
            <a:xfrm>
              <a:off x="4255170" y="3273380"/>
              <a:ext cx="558800" cy="6213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EAB33761-B070-6F7D-1A11-71B4EBA2F442}"/>
                </a:ext>
              </a:extLst>
            </p:cNvPr>
            <p:cNvGrpSpPr/>
            <p:nvPr/>
          </p:nvGrpSpPr>
          <p:grpSpPr>
            <a:xfrm>
              <a:off x="1515165" y="1603455"/>
              <a:ext cx="1205590" cy="391227"/>
              <a:chOff x="1803400" y="1045163"/>
              <a:chExt cx="1205590" cy="721225"/>
            </a:xfrm>
          </p:grpSpPr>
          <p:grpSp>
            <p:nvGrpSpPr>
              <p:cNvPr id="83" name="Group 82">
                <a:extLst>
                  <a:ext uri="{FF2B5EF4-FFF2-40B4-BE49-F238E27FC236}">
                    <a16:creationId xmlns:a16="http://schemas.microsoft.com/office/drawing/2014/main" id="{536F4E3C-C157-0075-F6D3-2CBB0EEC44A0}"/>
                  </a:ext>
                </a:extLst>
              </p:cNvPr>
              <p:cNvGrpSpPr/>
              <p:nvPr/>
            </p:nvGrpSpPr>
            <p:grpSpPr>
              <a:xfrm>
                <a:off x="1803400" y="1045163"/>
                <a:ext cx="1205590" cy="649091"/>
                <a:chOff x="1524000" y="330294"/>
                <a:chExt cx="558800" cy="302882"/>
              </a:xfrm>
            </p:grpSpPr>
            <p:cxnSp>
              <p:nvCxnSpPr>
                <p:cNvPr id="85" name="Straight Connector 84">
                  <a:extLst>
                    <a:ext uri="{FF2B5EF4-FFF2-40B4-BE49-F238E27FC236}">
                      <a16:creationId xmlns:a16="http://schemas.microsoft.com/office/drawing/2014/main" id="{32983C73-830D-80F5-79C3-968A23989536}"/>
                    </a:ext>
                  </a:extLst>
                </p:cNvPr>
                <p:cNvCxnSpPr/>
                <p:nvPr/>
              </p:nvCxnSpPr>
              <p:spPr>
                <a:xfrm>
                  <a:off x="1524000" y="511712"/>
                  <a:ext cx="558800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prstDash val="sysDot"/>
                  <a:headEnd type="arrow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8D5E2FB3-139A-BB6B-DEA0-2F1585836AE1}"/>
                    </a:ext>
                  </a:extLst>
                </p:cNvPr>
                <p:cNvSpPr txBox="1"/>
                <p:nvPr/>
              </p:nvSpPr>
              <p:spPr>
                <a:xfrm>
                  <a:off x="1712729" y="330294"/>
                  <a:ext cx="182638" cy="30288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  <a:prstDash val="sysDot"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1100" i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L</a:t>
                  </a:r>
                  <a:r>
                    <a:rPr lang="en-US" altLang="zh-CN" sz="800" i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2</a:t>
                  </a:r>
                  <a:endParaRPr lang="en-US" sz="1100" i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00B30D9F-C179-0AAF-5E53-0B9FDB6F8B9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03400" y="1253359"/>
                <a:ext cx="0" cy="513029"/>
              </a:xfrm>
              <a:prstGeom prst="lin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077A6CA1-E1C1-42A2-1A4F-279654F44887}"/>
                </a:ext>
              </a:extLst>
            </p:cNvPr>
            <p:cNvGrpSpPr/>
            <p:nvPr/>
          </p:nvGrpSpPr>
          <p:grpSpPr>
            <a:xfrm rot="5400000">
              <a:off x="2321001" y="2496663"/>
              <a:ext cx="1762196" cy="404573"/>
              <a:chOff x="1524000" y="439386"/>
              <a:chExt cx="558801" cy="131060"/>
            </a:xfrm>
          </p:grpSpPr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35DD5B4A-22F2-32DD-6C05-178671204070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1464086" y="510531"/>
                <a:ext cx="119830" cy="0"/>
              </a:xfrm>
              <a:prstGeom prst="lin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D19FC9D2-8D26-B94A-4377-02DA987F7E1E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2022855" y="510500"/>
                <a:ext cx="119891" cy="0"/>
              </a:xfrm>
              <a:prstGeom prst="lin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grpSp>
            <p:nvGrpSpPr>
              <p:cNvPr id="75" name="Group 74">
                <a:extLst>
                  <a:ext uri="{FF2B5EF4-FFF2-40B4-BE49-F238E27FC236}">
                    <a16:creationId xmlns:a16="http://schemas.microsoft.com/office/drawing/2014/main" id="{AACE3504-922D-ACE0-B5FB-D863D6B1B00A}"/>
                  </a:ext>
                </a:extLst>
              </p:cNvPr>
              <p:cNvGrpSpPr/>
              <p:nvPr/>
            </p:nvGrpSpPr>
            <p:grpSpPr>
              <a:xfrm>
                <a:off x="1524000" y="439386"/>
                <a:ext cx="558800" cy="131060"/>
                <a:chOff x="1524000" y="439386"/>
                <a:chExt cx="558800" cy="131060"/>
              </a:xfrm>
            </p:grpSpPr>
            <p:cxnSp>
              <p:nvCxnSpPr>
                <p:cNvPr id="76" name="Straight Connector 75">
                  <a:extLst>
                    <a:ext uri="{FF2B5EF4-FFF2-40B4-BE49-F238E27FC236}">
                      <a16:creationId xmlns:a16="http://schemas.microsoft.com/office/drawing/2014/main" id="{F4501C48-1E08-9FD6-D49D-AFF66E9B7F56}"/>
                    </a:ext>
                  </a:extLst>
                </p:cNvPr>
                <p:cNvCxnSpPr/>
                <p:nvPr/>
              </p:nvCxnSpPr>
              <p:spPr>
                <a:xfrm>
                  <a:off x="1524000" y="511712"/>
                  <a:ext cx="558800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headEnd type="arrow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18CE1E0E-653A-7F6D-4895-CCEFE8AED633}"/>
                    </a:ext>
                  </a:extLst>
                </p:cNvPr>
                <p:cNvSpPr txBox="1"/>
                <p:nvPr/>
              </p:nvSpPr>
              <p:spPr>
                <a:xfrm rot="16200000">
                  <a:off x="1733184" y="463437"/>
                  <a:ext cx="131060" cy="82958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1100" i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L</a:t>
                  </a:r>
                  <a:r>
                    <a:rPr lang="en-US" altLang="zh-CN" sz="800" i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1</a:t>
                  </a:r>
                  <a:endParaRPr lang="en-US" sz="1100" i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</p:grp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D2CDDC9B-92B8-E400-2DDC-8BD17DD021CE}"/>
                </a:ext>
              </a:extLst>
            </p:cNvPr>
            <p:cNvCxnSpPr>
              <a:cxnSpLocks/>
            </p:cNvCxnSpPr>
            <p:nvPr/>
          </p:nvCxnSpPr>
          <p:spPr>
            <a:xfrm>
              <a:off x="2720755" y="1716391"/>
              <a:ext cx="0" cy="278292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8A7D8792-6C7D-8576-1984-9B7BEBE6BA9B}"/>
                </a:ext>
              </a:extLst>
            </p:cNvPr>
            <p:cNvSpPr txBox="1"/>
            <p:nvPr/>
          </p:nvSpPr>
          <p:spPr>
            <a:xfrm>
              <a:off x="4893832" y="1248573"/>
              <a:ext cx="489236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Cell</a:t>
              </a:r>
            </a:p>
            <a:p>
              <a:pPr algn="ctr"/>
              <a:r>
                <a:rPr lang="en-US" altLang="zh-CN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(1,</a:t>
              </a:r>
              <a:r>
                <a:rPr lang="zh-CN" alt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11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</a:t>
              </a:r>
              <a:r>
                <a:rPr lang="en-US" altLang="zh-CN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  <a:endParaRPr lang="en-US" sz="1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0AD04F08-2E85-CEFC-AABB-532FEC61ADA1}"/>
                </a:ext>
              </a:extLst>
            </p:cNvPr>
            <p:cNvSpPr txBox="1"/>
            <p:nvPr/>
          </p:nvSpPr>
          <p:spPr>
            <a:xfrm>
              <a:off x="1274948" y="1172570"/>
              <a:ext cx="489236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Cell</a:t>
              </a:r>
            </a:p>
            <a:p>
              <a:pPr algn="ctr"/>
              <a:r>
                <a:rPr lang="en-US" altLang="zh-CN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(1,</a:t>
              </a:r>
              <a:r>
                <a:rPr lang="zh-CN" alt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1)</a:t>
              </a:r>
              <a:endParaRPr lang="en-US" sz="1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DA9A2161-A6FA-D81B-498B-DC8CAEBADB51}"/>
                </a:ext>
              </a:extLst>
            </p:cNvPr>
            <p:cNvSpPr txBox="1"/>
            <p:nvPr/>
          </p:nvSpPr>
          <p:spPr>
            <a:xfrm>
              <a:off x="2476137" y="1172570"/>
              <a:ext cx="489236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Cell</a:t>
              </a:r>
            </a:p>
            <a:p>
              <a:pPr algn="ctr"/>
              <a:r>
                <a:rPr lang="en-US" altLang="zh-CN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(1,</a:t>
              </a:r>
              <a:r>
                <a:rPr lang="zh-CN" alt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2)</a:t>
              </a:r>
              <a:endParaRPr lang="en-US" sz="1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C8450BC0-3653-162F-AE6D-38083E3A1F58}"/>
                </a:ext>
              </a:extLst>
            </p:cNvPr>
            <p:cNvSpPr txBox="1"/>
            <p:nvPr/>
          </p:nvSpPr>
          <p:spPr>
            <a:xfrm>
              <a:off x="1276366" y="2919534"/>
              <a:ext cx="489236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Cell</a:t>
              </a:r>
            </a:p>
            <a:p>
              <a:pPr algn="ctr"/>
              <a:r>
                <a:rPr lang="en-US" altLang="zh-CN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(2,</a:t>
              </a:r>
              <a:r>
                <a:rPr lang="zh-CN" alt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1)</a:t>
              </a:r>
              <a:endParaRPr lang="en-US" sz="1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DC2876B2-690C-30EC-DDAD-0059577113D8}"/>
                </a:ext>
              </a:extLst>
            </p:cNvPr>
            <p:cNvSpPr txBox="1"/>
            <p:nvPr/>
          </p:nvSpPr>
          <p:spPr>
            <a:xfrm>
              <a:off x="5037981" y="740240"/>
              <a:ext cx="759739" cy="3417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5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air</a:t>
              </a:r>
              <a:r>
                <a:rPr lang="zh-CN" altLang="en-US" sz="105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105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block</a:t>
              </a:r>
              <a:endParaRPr lang="en-US" sz="105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92" name="Oval 91">
            <a:extLst>
              <a:ext uri="{FF2B5EF4-FFF2-40B4-BE49-F238E27FC236}">
                <a16:creationId xmlns:a16="http://schemas.microsoft.com/office/drawing/2014/main" id="{F132FFA6-47EB-C76D-22FF-4093BF91AACD}"/>
              </a:ext>
            </a:extLst>
          </p:cNvPr>
          <p:cNvSpPr/>
          <p:nvPr/>
        </p:nvSpPr>
        <p:spPr>
          <a:xfrm>
            <a:off x="1916775" y="1333507"/>
            <a:ext cx="2099747" cy="2099747"/>
          </a:xfrm>
          <a:prstGeom prst="ellipse">
            <a:avLst/>
          </a:prstGeom>
          <a:noFill/>
          <a:ln w="285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FDACDB40-644D-F87E-1CD0-FBE598A5C821}"/>
              </a:ext>
            </a:extLst>
          </p:cNvPr>
          <p:cNvCxnSpPr>
            <a:cxnSpLocks/>
            <a:endCxn id="53" idx="1"/>
          </p:cNvCxnSpPr>
          <p:nvPr/>
        </p:nvCxnSpPr>
        <p:spPr>
          <a:xfrm>
            <a:off x="3452077" y="1451326"/>
            <a:ext cx="1196296" cy="789315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2F3EA432-429C-CDFF-180C-4CBFC713CEBA}"/>
              </a:ext>
            </a:extLst>
          </p:cNvPr>
          <p:cNvCxnSpPr>
            <a:cxnSpLocks/>
            <a:stCxn id="92" idx="5"/>
            <a:endCxn id="53" idx="1"/>
          </p:cNvCxnSpPr>
          <p:nvPr/>
        </p:nvCxnSpPr>
        <p:spPr>
          <a:xfrm flipV="1">
            <a:off x="3709021" y="2240641"/>
            <a:ext cx="939352" cy="885112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7B573304-BBE9-B2C7-7FB4-FD4CFC369675}"/>
              </a:ext>
            </a:extLst>
          </p:cNvPr>
          <p:cNvSpPr txBox="1"/>
          <p:nvPr/>
        </p:nvSpPr>
        <p:spPr>
          <a:xfrm>
            <a:off x="92049" y="3561733"/>
            <a:ext cx="419465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/>
              <a:t>Each</a:t>
            </a:r>
            <a:r>
              <a:rPr lang="zh-CN" altLang="en-US" sz="1600" dirty="0"/>
              <a:t> </a:t>
            </a:r>
            <a:r>
              <a:rPr lang="en-US" altLang="zh-CN" sz="1600" dirty="0"/>
              <a:t>cell</a:t>
            </a:r>
            <a:r>
              <a:rPr lang="zh-CN" altLang="en-US" sz="1600" dirty="0"/>
              <a:t> </a:t>
            </a:r>
            <a:r>
              <a:rPr lang="en-US" altLang="zh-CN" sz="1600" dirty="0"/>
              <a:t>has</a:t>
            </a:r>
            <a:r>
              <a:rPr lang="zh-CN" altLang="en-US" sz="1600" dirty="0"/>
              <a:t> </a:t>
            </a:r>
            <a:r>
              <a:rPr lang="en-US" altLang="zh-CN" sz="1600" dirty="0"/>
              <a:t>nominal</a:t>
            </a:r>
            <a:r>
              <a:rPr lang="zh-CN" altLang="en-US" sz="1600" dirty="0"/>
              <a:t> </a:t>
            </a:r>
            <a:r>
              <a:rPr lang="en-US" altLang="zh-CN" sz="1600" dirty="0"/>
              <a:t>average</a:t>
            </a:r>
            <a:r>
              <a:rPr lang="zh-CN" altLang="en-US" sz="1600" dirty="0"/>
              <a:t> </a:t>
            </a:r>
            <a:r>
              <a:rPr lang="en-US" altLang="zh-CN" sz="1600" dirty="0"/>
              <a:t>capacity</a:t>
            </a:r>
            <a:r>
              <a:rPr lang="zh-CN" altLang="en-US" sz="1600" dirty="0"/>
              <a:t> </a:t>
            </a:r>
            <a:r>
              <a:rPr lang="en-US" altLang="zh-CN" sz="1600" dirty="0"/>
              <a:t>of</a:t>
            </a:r>
            <a:r>
              <a:rPr lang="zh-CN" altLang="en-US" sz="1600" dirty="0"/>
              <a:t> </a:t>
            </a:r>
            <a:r>
              <a:rPr lang="en-US" altLang="zh-CN" sz="1600" dirty="0"/>
              <a:t>95.6</a:t>
            </a:r>
            <a:r>
              <a:rPr lang="zh-CN" altLang="en-US" sz="1600" dirty="0"/>
              <a:t> </a:t>
            </a:r>
            <a:r>
              <a:rPr lang="en-US" altLang="zh-CN" sz="1600" dirty="0"/>
              <a:t>Ah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/>
              <a:t>14</a:t>
            </a:r>
            <a:r>
              <a:rPr lang="zh-CN" altLang="en-US" sz="1600" dirty="0"/>
              <a:t> </a:t>
            </a:r>
            <a:r>
              <a:rPr lang="en-US" altLang="zh-CN" sz="1600" dirty="0"/>
              <a:t>cells</a:t>
            </a:r>
            <a:r>
              <a:rPr lang="zh-CN" altLang="en-US" sz="1600" dirty="0"/>
              <a:t> </a:t>
            </a:r>
            <a:r>
              <a:rPr lang="en-US" altLang="zh-CN" sz="1600" dirty="0"/>
              <a:t>connected</a:t>
            </a:r>
            <a:r>
              <a:rPr lang="zh-CN" altLang="en-US" sz="1600" dirty="0"/>
              <a:t> </a:t>
            </a:r>
            <a:r>
              <a:rPr lang="en-US" altLang="zh-CN" sz="1600" dirty="0"/>
              <a:t>in</a:t>
            </a:r>
            <a:r>
              <a:rPr lang="zh-CN" altLang="en-US" sz="1600" dirty="0"/>
              <a:t> </a:t>
            </a:r>
            <a:r>
              <a:rPr lang="en-US" altLang="zh-CN" sz="1600" dirty="0"/>
              <a:t>series</a:t>
            </a:r>
            <a:r>
              <a:rPr lang="zh-CN" altLang="en-US" sz="1600" dirty="0"/>
              <a:t> </a:t>
            </a:r>
            <a:r>
              <a:rPr lang="en-US" altLang="zh-CN" sz="1600" dirty="0"/>
              <a:t>in</a:t>
            </a:r>
            <a:r>
              <a:rPr lang="zh-CN" altLang="en-US" sz="1600" dirty="0"/>
              <a:t> </a:t>
            </a:r>
            <a:r>
              <a:rPr lang="en-US" altLang="zh-CN" sz="1600" dirty="0"/>
              <a:t>a</a:t>
            </a:r>
            <a:r>
              <a:rPr lang="zh-CN" altLang="en-US" sz="1600" dirty="0"/>
              <a:t> </a:t>
            </a:r>
            <a:r>
              <a:rPr lang="en-US" altLang="zh-CN" sz="1600" dirty="0"/>
              <a:t>module</a:t>
            </a:r>
            <a:r>
              <a:rPr lang="zh-CN" altLang="en-US" sz="1600" dirty="0"/>
              <a:t> </a:t>
            </a:r>
            <a:r>
              <a:rPr lang="en-US" altLang="zh-CN" sz="1600" dirty="0"/>
              <a:t>compartment</a:t>
            </a:r>
          </a:p>
        </p:txBody>
      </p:sp>
    </p:spTree>
    <p:extLst>
      <p:ext uri="{BB962C8B-B14F-4D97-AF65-F5344CB8AC3E}">
        <p14:creationId xmlns:p14="http://schemas.microsoft.com/office/powerpoint/2010/main" val="37894915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7F486FF7-A0F8-164E-6D10-7691EC2111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50131"/>
            <a:ext cx="8686800" cy="857250"/>
          </a:xfrm>
        </p:spPr>
        <p:txBody>
          <a:bodyPr>
            <a:noAutofit/>
          </a:bodyPr>
          <a:lstStyle/>
          <a:p>
            <a:r>
              <a:rPr lang="en-US" altLang="zh-CN" sz="2500" b="1" dirty="0"/>
              <a:t>The</a:t>
            </a:r>
            <a:r>
              <a:rPr lang="zh-CN" altLang="en-US" sz="2500" b="1" dirty="0"/>
              <a:t> </a:t>
            </a:r>
            <a:r>
              <a:rPr lang="en-US" altLang="zh-CN" sz="2500" b="1" dirty="0"/>
              <a:t>experimental</a:t>
            </a:r>
            <a:r>
              <a:rPr lang="zh-CN" altLang="en-US" sz="2500" b="1" dirty="0"/>
              <a:t> </a:t>
            </a:r>
            <a:r>
              <a:rPr lang="en-US" altLang="zh-CN" sz="2500" b="1" dirty="0"/>
              <a:t>data</a:t>
            </a:r>
            <a:r>
              <a:rPr lang="zh-CN" altLang="en-US" sz="2500" b="1" dirty="0"/>
              <a:t> </a:t>
            </a:r>
            <a:r>
              <a:rPr lang="en-US" altLang="zh-CN" sz="2500" b="1" dirty="0"/>
              <a:t>to</a:t>
            </a:r>
            <a:r>
              <a:rPr lang="zh-CN" altLang="en-US" sz="2500" b="1" dirty="0"/>
              <a:t> </a:t>
            </a:r>
            <a:r>
              <a:rPr lang="en-US" altLang="zh-CN" sz="2500" b="1" dirty="0"/>
              <a:t>be</a:t>
            </a:r>
            <a:r>
              <a:rPr lang="zh-CN" altLang="en-US" sz="2500" b="1" dirty="0"/>
              <a:t> </a:t>
            </a:r>
            <a:r>
              <a:rPr lang="en-US" altLang="zh-CN" sz="2500" b="1" dirty="0"/>
              <a:t>compared</a:t>
            </a:r>
            <a:r>
              <a:rPr lang="zh-CN" altLang="en-US" sz="2500" b="1" dirty="0"/>
              <a:t> </a:t>
            </a:r>
            <a:r>
              <a:rPr lang="en-US" altLang="zh-CN" sz="2500" b="1" dirty="0"/>
              <a:t>with</a:t>
            </a:r>
            <a:endParaRPr lang="en-US" sz="2500" b="1" dirty="0"/>
          </a:p>
        </p:txBody>
      </p:sp>
      <p:pic>
        <p:nvPicPr>
          <p:cNvPr id="10" name="Content Placeholder 5">
            <a:extLst>
              <a:ext uri="{FF2B5EF4-FFF2-40B4-BE49-F238E27FC236}">
                <a16:creationId xmlns:a16="http://schemas.microsoft.com/office/drawing/2014/main" id="{48E8B516-1156-F1CC-E131-2261100913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0305" y="1307381"/>
            <a:ext cx="4376495" cy="3101036"/>
          </a:xfrm>
        </p:spPr>
      </p:pic>
    </p:spTree>
    <p:extLst>
      <p:ext uri="{BB962C8B-B14F-4D97-AF65-F5344CB8AC3E}">
        <p14:creationId xmlns:p14="http://schemas.microsoft.com/office/powerpoint/2010/main" val="4663853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D4B85FC-EB3D-BC68-C4FE-D1A849CB7A27}"/>
              </a:ext>
            </a:extLst>
          </p:cNvPr>
          <p:cNvGrpSpPr/>
          <p:nvPr/>
        </p:nvGrpSpPr>
        <p:grpSpPr>
          <a:xfrm>
            <a:off x="6367209" y="1245509"/>
            <a:ext cx="2799651" cy="2227826"/>
            <a:chOff x="6367209" y="1245509"/>
            <a:chExt cx="2799651" cy="2227826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1049ED64-3ED8-BAF9-C0DE-7CD60F538822}"/>
                </a:ext>
              </a:extLst>
            </p:cNvPr>
            <p:cNvSpPr/>
            <p:nvPr/>
          </p:nvSpPr>
          <p:spPr>
            <a:xfrm>
              <a:off x="6367209" y="1260015"/>
              <a:ext cx="2553010" cy="2213320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D45E622-8577-4F92-DFE9-F9F6BC6A0BB8}"/>
                </a:ext>
              </a:extLst>
            </p:cNvPr>
            <p:cNvSpPr/>
            <p:nvPr/>
          </p:nvSpPr>
          <p:spPr>
            <a:xfrm>
              <a:off x="6544441" y="1480801"/>
              <a:ext cx="293134" cy="773957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559E32E-5243-1F1F-139F-FDA9399C49E5}"/>
                </a:ext>
              </a:extLst>
            </p:cNvPr>
            <p:cNvSpPr/>
            <p:nvPr/>
          </p:nvSpPr>
          <p:spPr>
            <a:xfrm>
              <a:off x="7178007" y="1480801"/>
              <a:ext cx="293134" cy="773957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4902B9E-B278-B904-EE9E-153DB0BBBCCB}"/>
                </a:ext>
              </a:extLst>
            </p:cNvPr>
            <p:cNvSpPr/>
            <p:nvPr/>
          </p:nvSpPr>
          <p:spPr>
            <a:xfrm>
              <a:off x="7811572" y="1480801"/>
              <a:ext cx="293134" cy="773957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2DABE0B-929E-D58A-BBB1-87F4A7A71FBA}"/>
                </a:ext>
              </a:extLst>
            </p:cNvPr>
            <p:cNvSpPr/>
            <p:nvPr/>
          </p:nvSpPr>
          <p:spPr>
            <a:xfrm>
              <a:off x="8445137" y="1480801"/>
              <a:ext cx="293134" cy="773957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D6C0FEC-14CA-9246-EB60-746C23C76D77}"/>
                </a:ext>
              </a:extLst>
            </p:cNvPr>
            <p:cNvSpPr txBox="1"/>
            <p:nvPr/>
          </p:nvSpPr>
          <p:spPr>
            <a:xfrm>
              <a:off x="8044643" y="1575070"/>
              <a:ext cx="293135" cy="3270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EB22B29-EBFB-3670-3813-2C765D284830}"/>
                </a:ext>
              </a:extLst>
            </p:cNvPr>
            <p:cNvSpPr/>
            <p:nvPr/>
          </p:nvSpPr>
          <p:spPr>
            <a:xfrm>
              <a:off x="6544441" y="2475725"/>
              <a:ext cx="293134" cy="773957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3303B54-3504-4DFB-3B4E-85FAA772E236}"/>
                </a:ext>
              </a:extLst>
            </p:cNvPr>
            <p:cNvSpPr/>
            <p:nvPr/>
          </p:nvSpPr>
          <p:spPr>
            <a:xfrm>
              <a:off x="7178007" y="2475725"/>
              <a:ext cx="293134" cy="773957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255E3D9-1555-7AEB-E2C4-5A9C56F6744D}"/>
                </a:ext>
              </a:extLst>
            </p:cNvPr>
            <p:cNvSpPr/>
            <p:nvPr/>
          </p:nvSpPr>
          <p:spPr>
            <a:xfrm>
              <a:off x="7811572" y="2475725"/>
              <a:ext cx="293134" cy="773957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937DF0F-4FF0-E517-1BC4-9191F3A6F05E}"/>
                </a:ext>
              </a:extLst>
            </p:cNvPr>
            <p:cNvSpPr/>
            <p:nvPr/>
          </p:nvSpPr>
          <p:spPr>
            <a:xfrm>
              <a:off x="8445137" y="2475725"/>
              <a:ext cx="293134" cy="773957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99A7522-C331-96FB-1C46-F59054337D61}"/>
                </a:ext>
              </a:extLst>
            </p:cNvPr>
            <p:cNvSpPr txBox="1"/>
            <p:nvPr/>
          </p:nvSpPr>
          <p:spPr>
            <a:xfrm>
              <a:off x="8044487" y="2524203"/>
              <a:ext cx="293135" cy="3270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240522AE-6162-CB00-67C0-84B1828AF45C}"/>
                </a:ext>
              </a:extLst>
            </p:cNvPr>
            <p:cNvSpPr txBox="1"/>
            <p:nvPr/>
          </p:nvSpPr>
          <p:spPr>
            <a:xfrm>
              <a:off x="8412829" y="1245509"/>
              <a:ext cx="754031" cy="2312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9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air</a:t>
              </a:r>
              <a:r>
                <a:rPr lang="zh-CN" altLang="en-US" sz="9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9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block</a:t>
              </a:r>
              <a:endParaRPr lang="en-US" sz="9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84854D78-97B0-A934-E913-60EB39CFB122}"/>
              </a:ext>
            </a:extLst>
          </p:cNvPr>
          <p:cNvGrpSpPr/>
          <p:nvPr/>
        </p:nvGrpSpPr>
        <p:grpSpPr>
          <a:xfrm>
            <a:off x="6355005" y="3741024"/>
            <a:ext cx="2565214" cy="1216918"/>
            <a:chOff x="6397142" y="3824690"/>
            <a:chExt cx="2565214" cy="1216918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6EDB9A3E-6420-2E9C-A88D-2EB695B4AEC3}"/>
                </a:ext>
              </a:extLst>
            </p:cNvPr>
            <p:cNvCxnSpPr/>
            <p:nvPr/>
          </p:nvCxnSpPr>
          <p:spPr>
            <a:xfrm>
              <a:off x="6397142" y="5041608"/>
              <a:ext cx="2565214" cy="0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400C7CF3-490B-8708-2EE3-7E087AB0FBA4}"/>
                </a:ext>
              </a:extLst>
            </p:cNvPr>
            <p:cNvSpPr/>
            <p:nvPr/>
          </p:nvSpPr>
          <p:spPr>
            <a:xfrm>
              <a:off x="6595268" y="4267650"/>
              <a:ext cx="281548" cy="77395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C5ABAB8C-D78C-DE9E-C984-4436A563D603}"/>
                </a:ext>
              </a:extLst>
            </p:cNvPr>
            <p:cNvSpPr/>
            <p:nvPr/>
          </p:nvSpPr>
          <p:spPr>
            <a:xfrm>
              <a:off x="7162115" y="4267650"/>
              <a:ext cx="281548" cy="77395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A0FA371A-F626-5DFD-B9B2-BC649DCD2DC1}"/>
                </a:ext>
              </a:extLst>
            </p:cNvPr>
            <p:cNvSpPr/>
            <p:nvPr/>
          </p:nvSpPr>
          <p:spPr>
            <a:xfrm>
              <a:off x="8441246" y="4267650"/>
              <a:ext cx="281548" cy="77395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F0CE8361-37CA-2605-0D8E-ED50167395AA}"/>
                </a:ext>
              </a:extLst>
            </p:cNvPr>
            <p:cNvSpPr txBox="1"/>
            <p:nvPr/>
          </p:nvSpPr>
          <p:spPr>
            <a:xfrm>
              <a:off x="7795949" y="4411545"/>
              <a:ext cx="293135" cy="3270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3EA3A724-2E4D-8E89-5D84-10F12510D930}"/>
                </a:ext>
              </a:extLst>
            </p:cNvPr>
            <p:cNvSpPr/>
            <p:nvPr/>
          </p:nvSpPr>
          <p:spPr>
            <a:xfrm>
              <a:off x="6400800" y="3824690"/>
              <a:ext cx="2553010" cy="1216917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DF3A7CD9-5310-863F-3354-369376001458}"/>
              </a:ext>
            </a:extLst>
          </p:cNvPr>
          <p:cNvSpPr txBox="1"/>
          <p:nvPr/>
        </p:nvSpPr>
        <p:spPr>
          <a:xfrm>
            <a:off x="85126" y="1069115"/>
            <a:ext cx="6035442" cy="4074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each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cell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was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treated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as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lumped,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air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block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surrounding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cell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considered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as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whole;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cell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would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go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TR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once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cell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lumped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temperature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reached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certain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temperature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threshold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CN" sz="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ign</a:t>
            </a:r>
            <a:endParaRPr lang="en-US" altLang="zh-CN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endParaRPr lang="en-US" altLang="zh-CN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simplified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TR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propagation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processes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simulation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zero-dimension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heat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transfer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simulation.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If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all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heat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transfer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rates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were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calculated,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cell/air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temperature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profiles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could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be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known;TR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propagation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profile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would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be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computed</a:t>
            </a:r>
          </a:p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endParaRPr lang="en-US" altLang="zh-CN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Multiple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heat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transfer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means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were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considered:</a:t>
            </a:r>
          </a:p>
          <a:p>
            <a:pPr marL="742950" lvl="1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altLang="zh-CN" sz="1200" dirty="0"/>
              <a:t>radiation</a:t>
            </a:r>
            <a:r>
              <a:rPr lang="zh-CN" altLang="en-US" sz="1200" dirty="0"/>
              <a:t> </a:t>
            </a:r>
            <a:r>
              <a:rPr lang="en-US" altLang="zh-CN" sz="1200" dirty="0"/>
              <a:t>(cell</a:t>
            </a:r>
            <a:r>
              <a:rPr lang="zh-CN" altLang="en-US" sz="1200" dirty="0"/>
              <a:t> </a:t>
            </a:r>
            <a:r>
              <a:rPr lang="en-US" altLang="zh-CN" sz="1200" dirty="0"/>
              <a:t>to</a:t>
            </a:r>
            <a:r>
              <a:rPr lang="zh-CN" altLang="en-US" sz="1200" dirty="0"/>
              <a:t> </a:t>
            </a:r>
            <a:r>
              <a:rPr lang="en-US" altLang="zh-CN" sz="1200" dirty="0"/>
              <a:t>adjacent</a:t>
            </a:r>
            <a:r>
              <a:rPr lang="zh-CN" altLang="en-US" sz="1200" dirty="0"/>
              <a:t> </a:t>
            </a:r>
            <a:r>
              <a:rPr lang="en-US" altLang="zh-CN" sz="1200" dirty="0"/>
              <a:t>cells,</a:t>
            </a:r>
            <a:r>
              <a:rPr lang="zh-CN" altLang="en-US" sz="1200" dirty="0"/>
              <a:t> </a:t>
            </a:r>
            <a:r>
              <a:rPr lang="en-US" altLang="zh-CN" sz="1200" dirty="0"/>
              <a:t>cell</a:t>
            </a:r>
            <a:r>
              <a:rPr lang="zh-CN" altLang="en-US" sz="1200" dirty="0"/>
              <a:t> </a:t>
            </a:r>
            <a:r>
              <a:rPr lang="en-US" altLang="zh-CN" sz="1200" dirty="0"/>
              <a:t>to</a:t>
            </a:r>
            <a:r>
              <a:rPr lang="zh-CN" altLang="en-US" sz="1200" dirty="0"/>
              <a:t> </a:t>
            </a:r>
            <a:r>
              <a:rPr lang="en-US" altLang="zh-CN" sz="1200" dirty="0"/>
              <a:t>air)</a:t>
            </a:r>
          </a:p>
          <a:p>
            <a:pPr marL="742950" lvl="1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altLang="zh-CN" sz="1200" dirty="0"/>
              <a:t>convection</a:t>
            </a:r>
            <a:r>
              <a:rPr lang="zh-CN" altLang="en-US" sz="1200" dirty="0"/>
              <a:t> </a:t>
            </a:r>
            <a:r>
              <a:rPr lang="en-US" altLang="zh-CN" sz="1200" dirty="0"/>
              <a:t>(cell</a:t>
            </a:r>
            <a:r>
              <a:rPr lang="zh-CN" altLang="en-US" sz="1200" dirty="0"/>
              <a:t> </a:t>
            </a:r>
            <a:r>
              <a:rPr lang="en-US" altLang="zh-CN" sz="1200" dirty="0"/>
              <a:t>to</a:t>
            </a:r>
            <a:r>
              <a:rPr lang="zh-CN" altLang="en-US" sz="1200" dirty="0"/>
              <a:t> </a:t>
            </a:r>
            <a:r>
              <a:rPr lang="en-US" altLang="zh-CN" sz="1200" dirty="0"/>
              <a:t>air)</a:t>
            </a:r>
          </a:p>
          <a:p>
            <a:pPr marL="742950" lvl="1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altLang="zh-CN" sz="1200" dirty="0"/>
              <a:t>conduction</a:t>
            </a:r>
            <a:r>
              <a:rPr lang="zh-CN" altLang="en-US" sz="1200" dirty="0"/>
              <a:t> </a:t>
            </a:r>
            <a:r>
              <a:rPr lang="en-US" altLang="zh-CN" sz="1200" dirty="0"/>
              <a:t>(cell-to-cell)</a:t>
            </a:r>
          </a:p>
          <a:p>
            <a:pPr marL="742950" lvl="1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altLang="zh-CN" sz="1200" dirty="0"/>
              <a:t>energy</a:t>
            </a:r>
            <a:r>
              <a:rPr lang="zh-CN" altLang="en-US" sz="1200" dirty="0"/>
              <a:t> </a:t>
            </a:r>
            <a:r>
              <a:rPr lang="en-US" altLang="zh-CN" sz="1200" dirty="0"/>
              <a:t>loss</a:t>
            </a:r>
            <a:r>
              <a:rPr lang="zh-CN" altLang="en-US" sz="1200" dirty="0"/>
              <a:t> </a:t>
            </a:r>
            <a:r>
              <a:rPr lang="en-US" altLang="zh-CN" sz="1200" dirty="0"/>
              <a:t>due</a:t>
            </a:r>
            <a:r>
              <a:rPr lang="zh-CN" altLang="en-US" sz="1200" dirty="0"/>
              <a:t> </a:t>
            </a:r>
            <a:r>
              <a:rPr lang="en-US" altLang="zh-CN" sz="1200" dirty="0"/>
              <a:t>to</a:t>
            </a:r>
            <a:r>
              <a:rPr lang="zh-CN" altLang="en-US" sz="1200" dirty="0"/>
              <a:t> </a:t>
            </a:r>
            <a:r>
              <a:rPr lang="en-US" altLang="zh-CN" sz="1200" dirty="0"/>
              <a:t>mass</a:t>
            </a:r>
            <a:r>
              <a:rPr lang="zh-CN" altLang="en-US" sz="1200" dirty="0"/>
              <a:t> </a:t>
            </a:r>
            <a:r>
              <a:rPr lang="en-US" altLang="zh-CN" sz="1200" dirty="0"/>
              <a:t>loss</a:t>
            </a:r>
          </a:p>
          <a:p>
            <a:pPr marL="742950" lvl="1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altLang="zh-CN" sz="1200" dirty="0"/>
              <a:t>heat</a:t>
            </a:r>
            <a:r>
              <a:rPr lang="zh-CN" altLang="en-US" sz="1200" dirty="0"/>
              <a:t> </a:t>
            </a:r>
            <a:r>
              <a:rPr lang="en-US" altLang="zh-CN" sz="1200" dirty="0"/>
              <a:t>release</a:t>
            </a:r>
            <a:r>
              <a:rPr lang="zh-CN" altLang="en-US" sz="1200" dirty="0"/>
              <a:t> </a:t>
            </a:r>
            <a:r>
              <a:rPr lang="en-US" altLang="zh-CN" sz="1200" dirty="0"/>
              <a:t>from</a:t>
            </a:r>
            <a:r>
              <a:rPr lang="zh-CN" altLang="en-US" sz="1200" dirty="0"/>
              <a:t> </a:t>
            </a:r>
            <a:r>
              <a:rPr lang="en-US" altLang="zh-CN" sz="1200" dirty="0"/>
              <a:t>thermal</a:t>
            </a:r>
            <a:r>
              <a:rPr lang="zh-CN" altLang="en-US" sz="1200" dirty="0"/>
              <a:t> </a:t>
            </a:r>
            <a:r>
              <a:rPr lang="en-US" altLang="zh-CN" sz="1200" dirty="0"/>
              <a:t>runaway</a:t>
            </a:r>
            <a:r>
              <a:rPr lang="zh-CN" altLang="en-US" sz="1200" dirty="0"/>
              <a:t> </a:t>
            </a:r>
            <a:r>
              <a:rPr lang="en-US" altLang="zh-CN" sz="1200" dirty="0"/>
              <a:t>(TR)</a:t>
            </a:r>
          </a:p>
          <a:p>
            <a:pPr marL="742950" lvl="1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rgbClr val="FF0000"/>
                </a:solidFill>
              </a:rPr>
              <a:t>TR-caused</a:t>
            </a:r>
            <a:r>
              <a:rPr lang="zh-CN" altLang="en-US" sz="1200" dirty="0">
                <a:solidFill>
                  <a:srgbClr val="FF0000"/>
                </a:solidFill>
              </a:rPr>
              <a:t> </a:t>
            </a:r>
            <a:r>
              <a:rPr lang="en-US" altLang="zh-CN" sz="1200" dirty="0">
                <a:solidFill>
                  <a:srgbClr val="FF0000"/>
                </a:solidFill>
              </a:rPr>
              <a:t>local</a:t>
            </a:r>
            <a:r>
              <a:rPr lang="zh-CN" altLang="en-US" sz="1200" dirty="0">
                <a:solidFill>
                  <a:srgbClr val="FF0000"/>
                </a:solidFill>
              </a:rPr>
              <a:t> </a:t>
            </a:r>
            <a:r>
              <a:rPr lang="en-US" altLang="zh-CN" sz="1200" dirty="0">
                <a:solidFill>
                  <a:srgbClr val="FF0000"/>
                </a:solidFill>
              </a:rPr>
              <a:t>compartment</a:t>
            </a:r>
            <a:r>
              <a:rPr lang="zh-CN" altLang="en-US" sz="1200" dirty="0">
                <a:solidFill>
                  <a:srgbClr val="FF0000"/>
                </a:solidFill>
              </a:rPr>
              <a:t> </a:t>
            </a:r>
            <a:r>
              <a:rPr lang="en-US" altLang="zh-CN" sz="1200" dirty="0">
                <a:solidFill>
                  <a:srgbClr val="FF0000"/>
                </a:solidFill>
              </a:rPr>
              <a:t>fire</a:t>
            </a:r>
            <a:r>
              <a:rPr lang="zh-CN" altLang="en-US" sz="1200" dirty="0">
                <a:solidFill>
                  <a:srgbClr val="FF0000"/>
                </a:solidFill>
              </a:rPr>
              <a:t> </a:t>
            </a:r>
            <a:r>
              <a:rPr lang="en-US" altLang="zh-CN" sz="1200" dirty="0">
                <a:solidFill>
                  <a:srgbClr val="FF0000"/>
                </a:solidFill>
              </a:rPr>
              <a:t>and</a:t>
            </a:r>
            <a:r>
              <a:rPr lang="zh-CN" altLang="en-US" sz="1200" dirty="0">
                <a:solidFill>
                  <a:srgbClr val="FF0000"/>
                </a:solidFill>
              </a:rPr>
              <a:t> </a:t>
            </a:r>
            <a:r>
              <a:rPr lang="en-US" altLang="zh-CN" sz="1200" dirty="0">
                <a:solidFill>
                  <a:srgbClr val="FF0000"/>
                </a:solidFill>
              </a:rPr>
              <a:t>consequential</a:t>
            </a:r>
            <a:r>
              <a:rPr lang="zh-CN" altLang="en-US" sz="1200" dirty="0">
                <a:solidFill>
                  <a:srgbClr val="FF0000"/>
                </a:solidFill>
              </a:rPr>
              <a:t> </a:t>
            </a:r>
            <a:r>
              <a:rPr lang="en-US" altLang="zh-CN" sz="1200" dirty="0">
                <a:solidFill>
                  <a:srgbClr val="FF0000"/>
                </a:solidFill>
              </a:rPr>
              <a:t>heat</a:t>
            </a:r>
            <a:r>
              <a:rPr lang="zh-CN" altLang="en-US" sz="1200" dirty="0">
                <a:solidFill>
                  <a:srgbClr val="FF0000"/>
                </a:solidFill>
              </a:rPr>
              <a:t> </a:t>
            </a:r>
            <a:r>
              <a:rPr lang="en-US" altLang="zh-CN" sz="1200" dirty="0">
                <a:solidFill>
                  <a:srgbClr val="FF0000"/>
                </a:solidFill>
              </a:rPr>
              <a:t>sources</a:t>
            </a:r>
            <a:r>
              <a:rPr lang="zh-CN" altLang="en-US" sz="1200" dirty="0">
                <a:solidFill>
                  <a:srgbClr val="FF0000"/>
                </a:solidFill>
              </a:rPr>
              <a:t> </a:t>
            </a:r>
            <a:r>
              <a:rPr lang="en-US" altLang="zh-CN" sz="1200" dirty="0">
                <a:solidFill>
                  <a:srgbClr val="FF0000"/>
                </a:solidFill>
              </a:rPr>
              <a:t>to</a:t>
            </a:r>
            <a:r>
              <a:rPr lang="zh-CN" altLang="en-US" sz="1200" dirty="0">
                <a:solidFill>
                  <a:srgbClr val="FF0000"/>
                </a:solidFill>
              </a:rPr>
              <a:t> </a:t>
            </a:r>
            <a:r>
              <a:rPr lang="en-US" altLang="zh-CN" sz="1200" dirty="0">
                <a:solidFill>
                  <a:srgbClr val="FF0000"/>
                </a:solidFill>
              </a:rPr>
              <a:t>the</a:t>
            </a:r>
            <a:r>
              <a:rPr lang="zh-CN" altLang="en-US" sz="1200" dirty="0">
                <a:solidFill>
                  <a:srgbClr val="FF0000"/>
                </a:solidFill>
              </a:rPr>
              <a:t> </a:t>
            </a:r>
            <a:r>
              <a:rPr lang="en-US" altLang="zh-CN" sz="1200" dirty="0">
                <a:solidFill>
                  <a:srgbClr val="FF0000"/>
                </a:solidFill>
              </a:rPr>
              <a:t>cell</a:t>
            </a:r>
            <a:r>
              <a:rPr lang="zh-CN" altLang="en-US" sz="1200" dirty="0">
                <a:solidFill>
                  <a:srgbClr val="FF0000"/>
                </a:solidFill>
              </a:rPr>
              <a:t> </a:t>
            </a:r>
            <a:r>
              <a:rPr lang="en-US" altLang="zh-CN" sz="1200" dirty="0">
                <a:solidFill>
                  <a:srgbClr val="FF0000"/>
                </a:solidFill>
              </a:rPr>
              <a:t>(added</a:t>
            </a:r>
            <a:r>
              <a:rPr lang="zh-CN" altLang="en-US" sz="1200" dirty="0">
                <a:solidFill>
                  <a:srgbClr val="FF0000"/>
                </a:solidFill>
              </a:rPr>
              <a:t> </a:t>
            </a:r>
            <a:r>
              <a:rPr lang="en-US" altLang="zh-CN" sz="1200" dirty="0">
                <a:solidFill>
                  <a:srgbClr val="FF0000"/>
                </a:solidFill>
              </a:rPr>
              <a:t>02/16/2023)</a:t>
            </a:r>
          </a:p>
          <a:p>
            <a:pPr marL="742950" lvl="1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rgbClr val="FF0000"/>
                </a:solidFill>
              </a:rPr>
              <a:t>Heat</a:t>
            </a:r>
            <a:r>
              <a:rPr lang="zh-CN" altLang="en-US" sz="1200" dirty="0">
                <a:solidFill>
                  <a:srgbClr val="FF0000"/>
                </a:solidFill>
              </a:rPr>
              <a:t> </a:t>
            </a:r>
            <a:r>
              <a:rPr lang="en-US" altLang="zh-CN" sz="1200" dirty="0">
                <a:solidFill>
                  <a:srgbClr val="FF0000"/>
                </a:solidFill>
              </a:rPr>
              <a:t>transfers</a:t>
            </a:r>
            <a:r>
              <a:rPr lang="zh-CN" altLang="en-US" sz="1200" dirty="0">
                <a:solidFill>
                  <a:srgbClr val="FF0000"/>
                </a:solidFill>
              </a:rPr>
              <a:t> </a:t>
            </a:r>
            <a:r>
              <a:rPr lang="en-US" altLang="zh-CN" sz="1200" dirty="0">
                <a:solidFill>
                  <a:srgbClr val="FF0000"/>
                </a:solidFill>
              </a:rPr>
              <a:t>via</a:t>
            </a:r>
            <a:r>
              <a:rPr lang="zh-CN" altLang="en-US" sz="1200" dirty="0">
                <a:solidFill>
                  <a:srgbClr val="FF0000"/>
                </a:solidFill>
              </a:rPr>
              <a:t> </a:t>
            </a:r>
            <a:r>
              <a:rPr lang="en-US" altLang="zh-CN" sz="1200" dirty="0">
                <a:solidFill>
                  <a:srgbClr val="FF0000"/>
                </a:solidFill>
              </a:rPr>
              <a:t>base</a:t>
            </a:r>
            <a:r>
              <a:rPr lang="zh-CN" altLang="en-US" sz="1200" dirty="0">
                <a:solidFill>
                  <a:srgbClr val="FF0000"/>
                </a:solidFill>
              </a:rPr>
              <a:t> </a:t>
            </a:r>
            <a:r>
              <a:rPr lang="en-US" altLang="zh-CN" sz="1200" dirty="0">
                <a:solidFill>
                  <a:srgbClr val="FF0000"/>
                </a:solidFill>
              </a:rPr>
              <a:t>and/or</a:t>
            </a:r>
            <a:r>
              <a:rPr lang="zh-CN" altLang="en-US" sz="1200" dirty="0">
                <a:solidFill>
                  <a:srgbClr val="FF0000"/>
                </a:solidFill>
              </a:rPr>
              <a:t> </a:t>
            </a:r>
            <a:r>
              <a:rPr lang="en-US" altLang="zh-CN" sz="1200" dirty="0">
                <a:solidFill>
                  <a:srgbClr val="FF0000"/>
                </a:solidFill>
              </a:rPr>
              <a:t>electrical</a:t>
            </a:r>
            <a:r>
              <a:rPr lang="zh-CN" altLang="en-US" sz="1200" dirty="0">
                <a:solidFill>
                  <a:srgbClr val="FF0000"/>
                </a:solidFill>
              </a:rPr>
              <a:t> </a:t>
            </a:r>
            <a:r>
              <a:rPr lang="en-US" altLang="zh-CN" sz="1200" dirty="0">
                <a:solidFill>
                  <a:srgbClr val="FF0000"/>
                </a:solidFill>
              </a:rPr>
              <a:t>connection</a:t>
            </a:r>
            <a:r>
              <a:rPr lang="zh-CN" altLang="en-US" sz="1200" dirty="0">
                <a:solidFill>
                  <a:srgbClr val="FF0000"/>
                </a:solidFill>
              </a:rPr>
              <a:t> </a:t>
            </a:r>
            <a:r>
              <a:rPr lang="en-US" altLang="zh-CN" sz="1200" dirty="0">
                <a:solidFill>
                  <a:srgbClr val="FF0000"/>
                </a:solidFill>
              </a:rPr>
              <a:t>tab</a:t>
            </a:r>
            <a:r>
              <a:rPr lang="zh-CN" altLang="en-US" sz="1200" dirty="0">
                <a:solidFill>
                  <a:srgbClr val="FF0000"/>
                </a:solidFill>
              </a:rPr>
              <a:t> </a:t>
            </a:r>
            <a:r>
              <a:rPr lang="en-US" altLang="zh-CN" sz="1200" dirty="0">
                <a:solidFill>
                  <a:srgbClr val="FF0000"/>
                </a:solidFill>
              </a:rPr>
              <a:t>from</a:t>
            </a:r>
            <a:r>
              <a:rPr lang="zh-CN" altLang="en-US" sz="1200" dirty="0">
                <a:solidFill>
                  <a:srgbClr val="FF0000"/>
                </a:solidFill>
              </a:rPr>
              <a:t> </a:t>
            </a:r>
            <a:r>
              <a:rPr lang="en-US" altLang="zh-CN" sz="1200" dirty="0">
                <a:solidFill>
                  <a:srgbClr val="FF0000"/>
                </a:solidFill>
              </a:rPr>
              <a:t>cell</a:t>
            </a:r>
            <a:r>
              <a:rPr lang="zh-CN" altLang="en-US" sz="1200" dirty="0">
                <a:solidFill>
                  <a:srgbClr val="FF0000"/>
                </a:solidFill>
              </a:rPr>
              <a:t> </a:t>
            </a:r>
            <a:r>
              <a:rPr lang="en-US" altLang="zh-CN" sz="1200" dirty="0">
                <a:solidFill>
                  <a:srgbClr val="FF0000"/>
                </a:solidFill>
              </a:rPr>
              <a:t>1</a:t>
            </a:r>
            <a:r>
              <a:rPr lang="zh-CN" altLang="en-US" sz="1200" dirty="0">
                <a:solidFill>
                  <a:srgbClr val="FF0000"/>
                </a:solidFill>
              </a:rPr>
              <a:t> </a:t>
            </a:r>
            <a:r>
              <a:rPr lang="en-US" altLang="zh-CN" sz="1200" dirty="0">
                <a:solidFill>
                  <a:srgbClr val="FF0000"/>
                </a:solidFill>
              </a:rPr>
              <a:t>to</a:t>
            </a:r>
            <a:r>
              <a:rPr lang="zh-CN" altLang="en-US" sz="1200" dirty="0">
                <a:solidFill>
                  <a:srgbClr val="FF0000"/>
                </a:solidFill>
              </a:rPr>
              <a:t> </a:t>
            </a:r>
            <a:r>
              <a:rPr lang="en-US" altLang="zh-CN" sz="1200" dirty="0">
                <a:solidFill>
                  <a:srgbClr val="FF0000"/>
                </a:solidFill>
              </a:rPr>
              <a:t>cell</a:t>
            </a:r>
            <a:r>
              <a:rPr lang="zh-CN" altLang="en-US" sz="1200" dirty="0">
                <a:solidFill>
                  <a:srgbClr val="FF0000"/>
                </a:solidFill>
              </a:rPr>
              <a:t> </a:t>
            </a:r>
            <a:r>
              <a:rPr lang="en-US" altLang="zh-CN" sz="1200" dirty="0">
                <a:solidFill>
                  <a:srgbClr val="FF0000"/>
                </a:solidFill>
              </a:rPr>
              <a:t>2</a:t>
            </a:r>
            <a:r>
              <a:rPr lang="zh-CN" altLang="en-US" sz="1200" dirty="0">
                <a:solidFill>
                  <a:srgbClr val="FF0000"/>
                </a:solidFill>
              </a:rPr>
              <a:t> </a:t>
            </a:r>
            <a:r>
              <a:rPr lang="en-US" altLang="zh-CN" sz="1200" dirty="0">
                <a:solidFill>
                  <a:srgbClr val="FF0000"/>
                </a:solidFill>
              </a:rPr>
              <a:t>(added</a:t>
            </a:r>
            <a:r>
              <a:rPr lang="zh-CN" altLang="en-US" sz="1200" dirty="0">
                <a:solidFill>
                  <a:srgbClr val="FF0000"/>
                </a:solidFill>
              </a:rPr>
              <a:t> </a:t>
            </a:r>
            <a:r>
              <a:rPr lang="en-US" altLang="zh-CN" sz="1200" dirty="0">
                <a:solidFill>
                  <a:srgbClr val="FF0000"/>
                </a:solidFill>
              </a:rPr>
              <a:t>02/16/2023,</a:t>
            </a:r>
            <a:r>
              <a:rPr lang="zh-CN" altLang="en-US" sz="1200" dirty="0">
                <a:solidFill>
                  <a:srgbClr val="FF0000"/>
                </a:solidFill>
              </a:rPr>
              <a:t> </a:t>
            </a:r>
            <a:r>
              <a:rPr lang="en-US" altLang="zh-CN" sz="1200" dirty="0">
                <a:solidFill>
                  <a:srgbClr val="FF0000"/>
                </a:solidFill>
              </a:rPr>
              <a:t>all</a:t>
            </a:r>
            <a:r>
              <a:rPr lang="zh-CN" altLang="en-US" sz="1200" dirty="0">
                <a:solidFill>
                  <a:srgbClr val="FF0000"/>
                </a:solidFill>
              </a:rPr>
              <a:t> </a:t>
            </a:r>
            <a:r>
              <a:rPr lang="en-US" altLang="zh-CN" sz="1200" dirty="0">
                <a:solidFill>
                  <a:srgbClr val="FF0000"/>
                </a:solidFill>
              </a:rPr>
              <a:t>other</a:t>
            </a:r>
            <a:r>
              <a:rPr lang="zh-CN" altLang="en-US" sz="1200" dirty="0">
                <a:solidFill>
                  <a:srgbClr val="FF0000"/>
                </a:solidFill>
              </a:rPr>
              <a:t> </a:t>
            </a:r>
            <a:r>
              <a:rPr lang="en-US" altLang="zh-CN" sz="1200" dirty="0">
                <a:solidFill>
                  <a:srgbClr val="FF0000"/>
                </a:solidFill>
              </a:rPr>
              <a:t>inter-cell</a:t>
            </a:r>
            <a:r>
              <a:rPr lang="zh-CN" altLang="en-US" sz="1200" dirty="0">
                <a:solidFill>
                  <a:srgbClr val="FF0000"/>
                </a:solidFill>
              </a:rPr>
              <a:t> </a:t>
            </a:r>
            <a:r>
              <a:rPr lang="en-US" altLang="zh-CN" sz="1200" dirty="0">
                <a:solidFill>
                  <a:srgbClr val="FF0000"/>
                </a:solidFill>
              </a:rPr>
              <a:t>heat</a:t>
            </a:r>
            <a:r>
              <a:rPr lang="zh-CN" altLang="en-US" sz="1200" dirty="0">
                <a:solidFill>
                  <a:srgbClr val="FF0000"/>
                </a:solidFill>
              </a:rPr>
              <a:t> </a:t>
            </a:r>
            <a:r>
              <a:rPr lang="en-US" altLang="zh-CN" sz="1200" dirty="0">
                <a:solidFill>
                  <a:srgbClr val="FF0000"/>
                </a:solidFill>
              </a:rPr>
              <a:t>transfer</a:t>
            </a:r>
            <a:r>
              <a:rPr lang="zh-CN" altLang="en-US" sz="1200" dirty="0">
                <a:solidFill>
                  <a:srgbClr val="FF0000"/>
                </a:solidFill>
              </a:rPr>
              <a:t> </a:t>
            </a:r>
            <a:r>
              <a:rPr lang="en-US" altLang="zh-CN" sz="1200" dirty="0">
                <a:solidFill>
                  <a:srgbClr val="FF0000"/>
                </a:solidFill>
              </a:rPr>
              <a:t>via</a:t>
            </a:r>
            <a:r>
              <a:rPr lang="zh-CN" altLang="en-US" sz="1200" dirty="0">
                <a:solidFill>
                  <a:srgbClr val="FF0000"/>
                </a:solidFill>
              </a:rPr>
              <a:t> </a:t>
            </a:r>
            <a:r>
              <a:rPr lang="en-US" altLang="zh-CN" sz="1200" dirty="0">
                <a:solidFill>
                  <a:srgbClr val="FF0000"/>
                </a:solidFill>
              </a:rPr>
              <a:t>bases/tabs</a:t>
            </a:r>
            <a:r>
              <a:rPr lang="zh-CN" altLang="en-US" sz="1200" dirty="0">
                <a:solidFill>
                  <a:srgbClr val="FF0000"/>
                </a:solidFill>
              </a:rPr>
              <a:t> </a:t>
            </a:r>
            <a:r>
              <a:rPr lang="en-US" altLang="zh-CN" sz="1200" dirty="0">
                <a:solidFill>
                  <a:srgbClr val="FF0000"/>
                </a:solidFill>
              </a:rPr>
              <a:t>currently</a:t>
            </a:r>
            <a:r>
              <a:rPr lang="zh-CN" altLang="en-US" sz="1200" dirty="0">
                <a:solidFill>
                  <a:srgbClr val="FF0000"/>
                </a:solidFill>
              </a:rPr>
              <a:t> </a:t>
            </a:r>
            <a:r>
              <a:rPr lang="en-US" altLang="zh-CN" sz="1200" dirty="0">
                <a:solidFill>
                  <a:srgbClr val="FF0000"/>
                </a:solidFill>
              </a:rPr>
              <a:t>not</a:t>
            </a:r>
            <a:r>
              <a:rPr lang="zh-CN" altLang="en-US" sz="1200" dirty="0">
                <a:solidFill>
                  <a:srgbClr val="FF0000"/>
                </a:solidFill>
              </a:rPr>
              <a:t> </a:t>
            </a:r>
            <a:r>
              <a:rPr lang="en-US" altLang="zh-CN" sz="1200" dirty="0">
                <a:solidFill>
                  <a:srgbClr val="FF0000"/>
                </a:solidFill>
              </a:rPr>
              <a:t>considered)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57" name="Title 1">
            <a:extLst>
              <a:ext uri="{FF2B5EF4-FFF2-40B4-BE49-F238E27FC236}">
                <a16:creationId xmlns:a16="http://schemas.microsoft.com/office/drawing/2014/main" id="{44337782-5FC4-4431-73A1-83CFD1829FAD}"/>
              </a:ext>
            </a:extLst>
          </p:cNvPr>
          <p:cNvSpPr txBox="1">
            <a:spLocks/>
          </p:cNvSpPr>
          <p:nvPr/>
        </p:nvSpPr>
        <p:spPr>
          <a:xfrm>
            <a:off x="-1" y="450131"/>
            <a:ext cx="8888107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altLang="zh-CN" sz="2500" b="1" dirty="0"/>
              <a:t>Prismatic</a:t>
            </a:r>
            <a:r>
              <a:rPr lang="zh-CN" altLang="en-US" sz="2500" b="1" dirty="0"/>
              <a:t> </a:t>
            </a:r>
            <a:r>
              <a:rPr lang="en-US" altLang="zh-CN" sz="2500" b="1" dirty="0"/>
              <a:t>cell</a:t>
            </a:r>
            <a:r>
              <a:rPr lang="zh-CN" altLang="en-US" sz="2500" b="1" dirty="0"/>
              <a:t> </a:t>
            </a:r>
            <a:r>
              <a:rPr lang="en-US" altLang="zh-CN" sz="2500" b="1" dirty="0"/>
              <a:t>module</a:t>
            </a:r>
            <a:r>
              <a:rPr lang="zh-CN" altLang="en-US" sz="2500" b="1" dirty="0"/>
              <a:t> </a:t>
            </a:r>
            <a:r>
              <a:rPr lang="en-US" altLang="zh-CN" sz="2500" b="1" dirty="0"/>
              <a:t>TR</a:t>
            </a:r>
            <a:r>
              <a:rPr lang="zh-CN" altLang="en-US" sz="2500" b="1" dirty="0"/>
              <a:t> </a:t>
            </a:r>
            <a:r>
              <a:rPr lang="en-US" altLang="zh-CN" sz="2500" b="1" dirty="0"/>
              <a:t>propagation</a:t>
            </a:r>
            <a:r>
              <a:rPr lang="zh-CN" altLang="en-US" sz="2500" b="1" dirty="0"/>
              <a:t> </a:t>
            </a:r>
            <a:r>
              <a:rPr lang="en-US" altLang="zh-CN" sz="2500" b="1" dirty="0"/>
              <a:t>modeling:</a:t>
            </a:r>
            <a:r>
              <a:rPr lang="zh-CN" altLang="en-US" sz="2500" b="1" dirty="0"/>
              <a:t> </a:t>
            </a:r>
            <a:r>
              <a:rPr lang="en-US" altLang="zh-CN" sz="2500" b="1" dirty="0"/>
              <a:t>models</a:t>
            </a:r>
            <a:endParaRPr lang="en-US" sz="2500" b="1" dirty="0"/>
          </a:p>
        </p:txBody>
      </p:sp>
    </p:spTree>
    <p:extLst>
      <p:ext uri="{BB962C8B-B14F-4D97-AF65-F5344CB8AC3E}">
        <p14:creationId xmlns:p14="http://schemas.microsoft.com/office/powerpoint/2010/main" val="30320919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Box 44">
            <a:extLst>
              <a:ext uri="{FF2B5EF4-FFF2-40B4-BE49-F238E27FC236}">
                <a16:creationId xmlns:a16="http://schemas.microsoft.com/office/drawing/2014/main" id="{240522AE-6162-CB00-67C0-84B1828AF45C}"/>
              </a:ext>
            </a:extLst>
          </p:cNvPr>
          <p:cNvSpPr txBox="1"/>
          <p:nvPr/>
        </p:nvSpPr>
        <p:spPr>
          <a:xfrm>
            <a:off x="6281879" y="1039842"/>
            <a:ext cx="754031" cy="231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air</a:t>
            </a:r>
            <a:r>
              <a:rPr lang="zh-CN" alt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block</a:t>
            </a:r>
            <a:endParaRPr lang="en-US" sz="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F3A7CD9-5310-863F-3354-369376001458}"/>
              </a:ext>
            </a:extLst>
          </p:cNvPr>
          <p:cNvSpPr txBox="1"/>
          <p:nvPr/>
        </p:nvSpPr>
        <p:spPr>
          <a:xfrm>
            <a:off x="-1409" y="1145047"/>
            <a:ext cx="6218103" cy="39914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manually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failed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cell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at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top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left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corner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was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modeled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have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constant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heating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source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until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TR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took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place</a:t>
            </a:r>
          </a:p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endParaRPr lang="en-US" altLang="zh-CN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now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we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assumed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20%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external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heating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power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went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into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cell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due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electrical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connection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&amp;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base</a:t>
            </a:r>
          </a:p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endParaRPr lang="en-US" altLang="zh-CN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pre-TR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gas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venting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was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ignored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current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</a:p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endParaRPr lang="en-US" altLang="zh-CN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Heat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release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from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exothermic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chemical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reactions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was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assumed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be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strictly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accompanied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by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gas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venting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process;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both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assumed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be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start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right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at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start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TR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end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some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time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later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at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same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time</a:t>
            </a:r>
          </a:p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endParaRPr lang="en-US" altLang="zh-CN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Whenever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cell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went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into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thermal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runaway,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we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assumed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that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there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local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additional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heating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source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(from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compartment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fire)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lasting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20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seconds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heating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power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5200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W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exerting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onto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adjacent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cells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Title 1">
            <a:extLst>
              <a:ext uri="{FF2B5EF4-FFF2-40B4-BE49-F238E27FC236}">
                <a16:creationId xmlns:a16="http://schemas.microsoft.com/office/drawing/2014/main" id="{44337782-5FC4-4431-73A1-83CFD1829FAD}"/>
              </a:ext>
            </a:extLst>
          </p:cNvPr>
          <p:cNvSpPr txBox="1">
            <a:spLocks/>
          </p:cNvSpPr>
          <p:nvPr/>
        </p:nvSpPr>
        <p:spPr>
          <a:xfrm>
            <a:off x="-1" y="450131"/>
            <a:ext cx="8888107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altLang="zh-CN" sz="2500" b="1" dirty="0"/>
              <a:t>Detailed</a:t>
            </a:r>
            <a:r>
              <a:rPr lang="zh-CN" altLang="en-US" sz="2500" b="1" dirty="0"/>
              <a:t> </a:t>
            </a:r>
            <a:r>
              <a:rPr lang="en-US" altLang="zh-CN" sz="2500" b="1" dirty="0"/>
              <a:t>assumptions</a:t>
            </a:r>
            <a:endParaRPr lang="en-US" sz="2500" b="1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4878D6A-D8DA-89EE-73BB-940B22C96C4A}"/>
              </a:ext>
            </a:extLst>
          </p:cNvPr>
          <p:cNvGrpSpPr/>
          <p:nvPr/>
        </p:nvGrpSpPr>
        <p:grpSpPr>
          <a:xfrm>
            <a:off x="6400800" y="3685663"/>
            <a:ext cx="2565214" cy="1216918"/>
            <a:chOff x="6426386" y="2245093"/>
            <a:chExt cx="2565214" cy="1216918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6EDB9A3E-6420-2E9C-A88D-2EB695B4AEC3}"/>
                </a:ext>
              </a:extLst>
            </p:cNvPr>
            <p:cNvCxnSpPr/>
            <p:nvPr/>
          </p:nvCxnSpPr>
          <p:spPr>
            <a:xfrm>
              <a:off x="6426386" y="3462011"/>
              <a:ext cx="2565214" cy="0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400C7CF3-490B-8708-2EE3-7E087AB0FBA4}"/>
                </a:ext>
              </a:extLst>
            </p:cNvPr>
            <p:cNvSpPr/>
            <p:nvPr/>
          </p:nvSpPr>
          <p:spPr>
            <a:xfrm>
              <a:off x="6624512" y="2688053"/>
              <a:ext cx="281548" cy="77395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C5ABAB8C-D78C-DE9E-C984-4436A563D603}"/>
                </a:ext>
              </a:extLst>
            </p:cNvPr>
            <p:cNvSpPr/>
            <p:nvPr/>
          </p:nvSpPr>
          <p:spPr>
            <a:xfrm>
              <a:off x="7191359" y="2688053"/>
              <a:ext cx="281548" cy="77395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A0FA371A-F626-5DFD-B9B2-BC649DCD2DC1}"/>
                </a:ext>
              </a:extLst>
            </p:cNvPr>
            <p:cNvSpPr/>
            <p:nvPr/>
          </p:nvSpPr>
          <p:spPr>
            <a:xfrm>
              <a:off x="8470490" y="2688053"/>
              <a:ext cx="281548" cy="77395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F0CE8361-37CA-2605-0D8E-ED50167395AA}"/>
                </a:ext>
              </a:extLst>
            </p:cNvPr>
            <p:cNvSpPr txBox="1"/>
            <p:nvPr/>
          </p:nvSpPr>
          <p:spPr>
            <a:xfrm>
              <a:off x="7825193" y="2831948"/>
              <a:ext cx="293135" cy="3270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3EA3A724-2E4D-8E89-5D84-10F12510D930}"/>
                </a:ext>
              </a:extLst>
            </p:cNvPr>
            <p:cNvSpPr/>
            <p:nvPr/>
          </p:nvSpPr>
          <p:spPr>
            <a:xfrm>
              <a:off x="6430044" y="2245093"/>
              <a:ext cx="2553010" cy="1216917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C6695FFE-D1BF-488F-7B23-64F6C7241AF7}"/>
                </a:ext>
              </a:extLst>
            </p:cNvPr>
            <p:cNvCxnSpPr>
              <a:stCxn id="47" idx="0"/>
            </p:cNvCxnSpPr>
            <p:nvPr/>
          </p:nvCxnSpPr>
          <p:spPr>
            <a:xfrm flipV="1">
              <a:off x="6765286" y="2467086"/>
              <a:ext cx="0" cy="220967"/>
            </a:xfrm>
            <a:prstGeom prst="line">
              <a:avLst/>
            </a:prstGeom>
            <a:ln w="19050">
              <a:solidFill>
                <a:schemeClr val="accent2">
                  <a:lumMod val="60000"/>
                  <a:lumOff val="4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C8B6980-7E69-4F53-ED4A-8632183EDF71}"/>
              </a:ext>
            </a:extLst>
          </p:cNvPr>
          <p:cNvGrpSpPr/>
          <p:nvPr/>
        </p:nvGrpSpPr>
        <p:grpSpPr>
          <a:xfrm>
            <a:off x="6335096" y="1050256"/>
            <a:ext cx="2553010" cy="2213320"/>
            <a:chOff x="3581400" y="1472343"/>
            <a:chExt cx="2553010" cy="221332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1049ED64-3ED8-BAF9-C0DE-7CD60F538822}"/>
                </a:ext>
              </a:extLst>
            </p:cNvPr>
            <p:cNvSpPr/>
            <p:nvPr/>
          </p:nvSpPr>
          <p:spPr>
            <a:xfrm>
              <a:off x="3581400" y="1472343"/>
              <a:ext cx="2553010" cy="2213320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D45E622-8577-4F92-DFE9-F9F6BC6A0BB8}"/>
                </a:ext>
              </a:extLst>
            </p:cNvPr>
            <p:cNvSpPr/>
            <p:nvPr/>
          </p:nvSpPr>
          <p:spPr>
            <a:xfrm>
              <a:off x="3758632" y="1693129"/>
              <a:ext cx="293134" cy="77395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559E32E-5243-1F1F-139F-FDA9399C49E5}"/>
                </a:ext>
              </a:extLst>
            </p:cNvPr>
            <p:cNvSpPr/>
            <p:nvPr/>
          </p:nvSpPr>
          <p:spPr>
            <a:xfrm>
              <a:off x="4392198" y="1693129"/>
              <a:ext cx="293134" cy="773957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4902B9E-B278-B904-EE9E-153DB0BBBCCB}"/>
                </a:ext>
              </a:extLst>
            </p:cNvPr>
            <p:cNvSpPr/>
            <p:nvPr/>
          </p:nvSpPr>
          <p:spPr>
            <a:xfrm>
              <a:off x="5025763" y="1693129"/>
              <a:ext cx="293134" cy="773957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2DABE0B-929E-D58A-BBB1-87F4A7A71FBA}"/>
                </a:ext>
              </a:extLst>
            </p:cNvPr>
            <p:cNvSpPr/>
            <p:nvPr/>
          </p:nvSpPr>
          <p:spPr>
            <a:xfrm>
              <a:off x="5659328" y="1693129"/>
              <a:ext cx="293134" cy="773957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D6C0FEC-14CA-9246-EB60-746C23C76D77}"/>
                </a:ext>
              </a:extLst>
            </p:cNvPr>
            <p:cNvSpPr txBox="1"/>
            <p:nvPr/>
          </p:nvSpPr>
          <p:spPr>
            <a:xfrm>
              <a:off x="5258834" y="1787398"/>
              <a:ext cx="293135" cy="3270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EB22B29-EBFB-3670-3813-2C765D284830}"/>
                </a:ext>
              </a:extLst>
            </p:cNvPr>
            <p:cNvSpPr/>
            <p:nvPr/>
          </p:nvSpPr>
          <p:spPr>
            <a:xfrm>
              <a:off x="3758632" y="2688053"/>
              <a:ext cx="293134" cy="773957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3303B54-3504-4DFB-3B4E-85FAA772E236}"/>
                </a:ext>
              </a:extLst>
            </p:cNvPr>
            <p:cNvSpPr/>
            <p:nvPr/>
          </p:nvSpPr>
          <p:spPr>
            <a:xfrm>
              <a:off x="4392198" y="2688053"/>
              <a:ext cx="293134" cy="773957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255E3D9-1555-7AEB-E2C4-5A9C56F6744D}"/>
                </a:ext>
              </a:extLst>
            </p:cNvPr>
            <p:cNvSpPr/>
            <p:nvPr/>
          </p:nvSpPr>
          <p:spPr>
            <a:xfrm>
              <a:off x="5025763" y="2688053"/>
              <a:ext cx="293134" cy="773957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937DF0F-4FF0-E517-1BC4-9191F3A6F05E}"/>
                </a:ext>
              </a:extLst>
            </p:cNvPr>
            <p:cNvSpPr/>
            <p:nvPr/>
          </p:nvSpPr>
          <p:spPr>
            <a:xfrm>
              <a:off x="5659328" y="2688053"/>
              <a:ext cx="293134" cy="773957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99A7522-C331-96FB-1C46-F59054337D61}"/>
                </a:ext>
              </a:extLst>
            </p:cNvPr>
            <p:cNvSpPr txBox="1"/>
            <p:nvPr/>
          </p:nvSpPr>
          <p:spPr>
            <a:xfrm>
              <a:off x="5258678" y="2736531"/>
              <a:ext cx="293135" cy="3270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24E313A1-E2E2-EECF-0905-563823AA8D27}"/>
                </a:ext>
              </a:extLst>
            </p:cNvPr>
            <p:cNvCxnSpPr>
              <a:cxnSpLocks/>
              <a:stCxn id="7" idx="3"/>
              <a:endCxn id="8" idx="1"/>
            </p:cNvCxnSpPr>
            <p:nvPr/>
          </p:nvCxnSpPr>
          <p:spPr>
            <a:xfrm>
              <a:off x="4051766" y="2080108"/>
              <a:ext cx="340432" cy="0"/>
            </a:xfrm>
            <a:prstGeom prst="line">
              <a:avLst/>
            </a:prstGeom>
            <a:ln w="19050">
              <a:solidFill>
                <a:schemeClr val="accent2">
                  <a:lumMod val="60000"/>
                  <a:lumOff val="4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D19F573E-7F17-E6F2-E8BE-93B5B833A988}"/>
                </a:ext>
              </a:extLst>
            </p:cNvPr>
            <p:cNvCxnSpPr>
              <a:cxnSpLocks/>
              <a:stCxn id="7" idx="2"/>
              <a:endCxn id="12" idx="0"/>
            </p:cNvCxnSpPr>
            <p:nvPr/>
          </p:nvCxnSpPr>
          <p:spPr>
            <a:xfrm>
              <a:off x="3905199" y="2467086"/>
              <a:ext cx="0" cy="220967"/>
            </a:xfrm>
            <a:prstGeom prst="line">
              <a:avLst/>
            </a:prstGeom>
            <a:ln w="19050">
              <a:solidFill>
                <a:schemeClr val="accent2">
                  <a:lumMod val="60000"/>
                  <a:lumOff val="4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95EC8575-8145-89D1-C5B5-96F21841A126}"/>
                </a:ext>
              </a:extLst>
            </p:cNvPr>
            <p:cNvCxnSpPr>
              <a:cxnSpLocks/>
            </p:cNvCxnSpPr>
            <p:nvPr/>
          </p:nvCxnSpPr>
          <p:spPr>
            <a:xfrm>
              <a:off x="4045974" y="2464400"/>
              <a:ext cx="301426" cy="167648"/>
            </a:xfrm>
            <a:prstGeom prst="line">
              <a:avLst/>
            </a:prstGeom>
            <a:ln w="19050">
              <a:solidFill>
                <a:schemeClr val="accent2">
                  <a:lumMod val="60000"/>
                  <a:lumOff val="4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215092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53">
            <a:extLst>
              <a:ext uri="{FF2B5EF4-FFF2-40B4-BE49-F238E27FC236}">
                <a16:creationId xmlns:a16="http://schemas.microsoft.com/office/drawing/2014/main" id="{DF3A7CD9-5310-863F-3354-369376001458}"/>
              </a:ext>
            </a:extLst>
          </p:cNvPr>
          <p:cNvSpPr txBox="1"/>
          <p:nvPr/>
        </p:nvSpPr>
        <p:spPr>
          <a:xfrm>
            <a:off x="46041" y="1165649"/>
            <a:ext cx="3567074" cy="34912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radiation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energy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transfer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matrix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was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calculated: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15x15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matrix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in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which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element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105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ij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represented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proportion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radiated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energy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rate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absorbed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by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cell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over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total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radiation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heat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release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rate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from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cell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zh-CN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endParaRPr lang="en-US" altLang="zh-CN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battery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cells,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certain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cell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could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only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“see”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adjacent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cells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air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block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in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terms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radiation.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Each</a:t>
            </a:r>
            <a:r>
              <a:rPr lang="en-US" altLang="zh-CN" sz="1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5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105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ij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was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calculated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after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calculating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radiation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area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view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factors</a:t>
            </a:r>
          </a:p>
        </p:txBody>
      </p:sp>
      <p:sp>
        <p:nvSpPr>
          <p:cNvPr id="57" name="Title 1">
            <a:extLst>
              <a:ext uri="{FF2B5EF4-FFF2-40B4-BE49-F238E27FC236}">
                <a16:creationId xmlns:a16="http://schemas.microsoft.com/office/drawing/2014/main" id="{44337782-5FC4-4431-73A1-83CFD1829FAD}"/>
              </a:ext>
            </a:extLst>
          </p:cNvPr>
          <p:cNvSpPr txBox="1">
            <a:spLocks/>
          </p:cNvSpPr>
          <p:nvPr/>
        </p:nvSpPr>
        <p:spPr>
          <a:xfrm>
            <a:off x="-1" y="450131"/>
            <a:ext cx="8888107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altLang="zh-CN" sz="2500" b="1" dirty="0"/>
              <a:t>Radiation</a:t>
            </a:r>
            <a:r>
              <a:rPr lang="zh-CN" altLang="en-US" sz="2500" b="1" dirty="0"/>
              <a:t> </a:t>
            </a:r>
            <a:r>
              <a:rPr lang="en-US" altLang="zh-CN" sz="2500" b="1" dirty="0"/>
              <a:t>modeling</a:t>
            </a:r>
            <a:endParaRPr lang="en-US" sz="2500" b="1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ED5389E-6099-C3F2-EA7C-EB7C069439F8}"/>
              </a:ext>
            </a:extLst>
          </p:cNvPr>
          <p:cNvGrpSpPr/>
          <p:nvPr/>
        </p:nvGrpSpPr>
        <p:grpSpPr>
          <a:xfrm>
            <a:off x="6303575" y="1165649"/>
            <a:ext cx="2698998" cy="2218617"/>
            <a:chOff x="3581400" y="1467046"/>
            <a:chExt cx="2698998" cy="2218617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1049ED64-3ED8-BAF9-C0DE-7CD60F538822}"/>
                </a:ext>
              </a:extLst>
            </p:cNvPr>
            <p:cNvSpPr/>
            <p:nvPr/>
          </p:nvSpPr>
          <p:spPr>
            <a:xfrm>
              <a:off x="3581400" y="1472343"/>
              <a:ext cx="2553010" cy="2213320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D45E622-8577-4F92-DFE9-F9F6BC6A0BB8}"/>
                </a:ext>
              </a:extLst>
            </p:cNvPr>
            <p:cNvSpPr/>
            <p:nvPr/>
          </p:nvSpPr>
          <p:spPr>
            <a:xfrm>
              <a:off x="3758632" y="1693129"/>
              <a:ext cx="293134" cy="77395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559E32E-5243-1F1F-139F-FDA9399C49E5}"/>
                </a:ext>
              </a:extLst>
            </p:cNvPr>
            <p:cNvSpPr/>
            <p:nvPr/>
          </p:nvSpPr>
          <p:spPr>
            <a:xfrm>
              <a:off x="4392198" y="1693129"/>
              <a:ext cx="293134" cy="773957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4902B9E-B278-B904-EE9E-153DB0BBBCCB}"/>
                </a:ext>
              </a:extLst>
            </p:cNvPr>
            <p:cNvSpPr/>
            <p:nvPr/>
          </p:nvSpPr>
          <p:spPr>
            <a:xfrm>
              <a:off x="5025763" y="1693129"/>
              <a:ext cx="293134" cy="773957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2DABE0B-929E-D58A-BBB1-87F4A7A71FBA}"/>
                </a:ext>
              </a:extLst>
            </p:cNvPr>
            <p:cNvSpPr/>
            <p:nvPr/>
          </p:nvSpPr>
          <p:spPr>
            <a:xfrm>
              <a:off x="5659328" y="1693129"/>
              <a:ext cx="293134" cy="773957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D6C0FEC-14CA-9246-EB60-746C23C76D77}"/>
                </a:ext>
              </a:extLst>
            </p:cNvPr>
            <p:cNvSpPr txBox="1"/>
            <p:nvPr/>
          </p:nvSpPr>
          <p:spPr>
            <a:xfrm>
              <a:off x="5258834" y="1787398"/>
              <a:ext cx="293135" cy="3270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EB22B29-EBFB-3670-3813-2C765D284830}"/>
                </a:ext>
              </a:extLst>
            </p:cNvPr>
            <p:cNvSpPr/>
            <p:nvPr/>
          </p:nvSpPr>
          <p:spPr>
            <a:xfrm>
              <a:off x="3758632" y="2688053"/>
              <a:ext cx="293134" cy="773957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3303B54-3504-4DFB-3B4E-85FAA772E236}"/>
                </a:ext>
              </a:extLst>
            </p:cNvPr>
            <p:cNvSpPr/>
            <p:nvPr/>
          </p:nvSpPr>
          <p:spPr>
            <a:xfrm>
              <a:off x="4392198" y="2688053"/>
              <a:ext cx="293134" cy="773957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255E3D9-1555-7AEB-E2C4-5A9C56F6744D}"/>
                </a:ext>
              </a:extLst>
            </p:cNvPr>
            <p:cNvSpPr/>
            <p:nvPr/>
          </p:nvSpPr>
          <p:spPr>
            <a:xfrm>
              <a:off x="5025763" y="2688053"/>
              <a:ext cx="293134" cy="773957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937DF0F-4FF0-E517-1BC4-9191F3A6F05E}"/>
                </a:ext>
              </a:extLst>
            </p:cNvPr>
            <p:cNvSpPr/>
            <p:nvPr/>
          </p:nvSpPr>
          <p:spPr>
            <a:xfrm>
              <a:off x="5659328" y="2688053"/>
              <a:ext cx="293134" cy="773957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99A7522-C331-96FB-1C46-F59054337D61}"/>
                </a:ext>
              </a:extLst>
            </p:cNvPr>
            <p:cNvSpPr txBox="1"/>
            <p:nvPr/>
          </p:nvSpPr>
          <p:spPr>
            <a:xfrm>
              <a:off x="5258678" y="2736531"/>
              <a:ext cx="293135" cy="3270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240522AE-6162-CB00-67C0-84B1828AF45C}"/>
                </a:ext>
              </a:extLst>
            </p:cNvPr>
            <p:cNvSpPr txBox="1"/>
            <p:nvPr/>
          </p:nvSpPr>
          <p:spPr>
            <a:xfrm>
              <a:off x="5526367" y="1467046"/>
              <a:ext cx="754031" cy="2312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9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air</a:t>
              </a:r>
              <a:r>
                <a:rPr lang="zh-CN" altLang="en-US" sz="9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9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block</a:t>
              </a:r>
              <a:endParaRPr lang="en-US" sz="9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24E313A1-E2E2-EECF-0905-563823AA8D27}"/>
                </a:ext>
              </a:extLst>
            </p:cNvPr>
            <p:cNvCxnSpPr>
              <a:cxnSpLocks/>
              <a:stCxn id="7" idx="3"/>
              <a:endCxn id="8" idx="1"/>
            </p:cNvCxnSpPr>
            <p:nvPr/>
          </p:nvCxnSpPr>
          <p:spPr>
            <a:xfrm>
              <a:off x="4051766" y="2080108"/>
              <a:ext cx="340432" cy="0"/>
            </a:xfrm>
            <a:prstGeom prst="line">
              <a:avLst/>
            </a:prstGeom>
            <a:ln w="19050">
              <a:solidFill>
                <a:schemeClr val="accent2">
                  <a:lumMod val="60000"/>
                  <a:lumOff val="4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D19F573E-7F17-E6F2-E8BE-93B5B833A988}"/>
                </a:ext>
              </a:extLst>
            </p:cNvPr>
            <p:cNvCxnSpPr>
              <a:cxnSpLocks/>
              <a:stCxn id="7" idx="2"/>
              <a:endCxn id="12" idx="0"/>
            </p:cNvCxnSpPr>
            <p:nvPr/>
          </p:nvCxnSpPr>
          <p:spPr>
            <a:xfrm>
              <a:off x="3905199" y="2467086"/>
              <a:ext cx="0" cy="220967"/>
            </a:xfrm>
            <a:prstGeom prst="line">
              <a:avLst/>
            </a:prstGeom>
            <a:ln w="19050">
              <a:solidFill>
                <a:schemeClr val="accent2">
                  <a:lumMod val="60000"/>
                  <a:lumOff val="4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95EC8575-8145-89D1-C5B5-96F21841A126}"/>
                </a:ext>
              </a:extLst>
            </p:cNvPr>
            <p:cNvCxnSpPr>
              <a:cxnSpLocks/>
            </p:cNvCxnSpPr>
            <p:nvPr/>
          </p:nvCxnSpPr>
          <p:spPr>
            <a:xfrm>
              <a:off x="4045974" y="2464400"/>
              <a:ext cx="301426" cy="167648"/>
            </a:xfrm>
            <a:prstGeom prst="line">
              <a:avLst/>
            </a:prstGeom>
            <a:ln w="19050">
              <a:solidFill>
                <a:schemeClr val="accent2">
                  <a:lumMod val="60000"/>
                  <a:lumOff val="4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53A6238F-7889-5EA2-1D09-35CFD4CF23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4339" y="1264107"/>
            <a:ext cx="2367339" cy="1896506"/>
          </a:xfrm>
          <a:prstGeom prst="rect">
            <a:avLst/>
          </a:prstGeom>
        </p:spPr>
      </p:pic>
      <p:sp>
        <p:nvSpPr>
          <p:cNvPr id="20" name="AutoShape 2">
            <a:extLst>
              <a:ext uri="{FF2B5EF4-FFF2-40B4-BE49-F238E27FC236}">
                <a16:creationId xmlns:a16="http://schemas.microsoft.com/office/drawing/2014/main" id="{7F83124D-9D9C-8DA5-9CD4-7E618E5A7DA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C63B581-A723-64E7-8D82-0A4C8101CE10}"/>
              </a:ext>
            </a:extLst>
          </p:cNvPr>
          <p:cNvSpPr txBox="1"/>
          <p:nvPr/>
        </p:nvSpPr>
        <p:spPr>
          <a:xfrm>
            <a:off x="0" y="4804946"/>
            <a:ext cx="582468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800" dirty="0"/>
              <a:t>View</a:t>
            </a:r>
            <a:r>
              <a:rPr lang="zh-CN" altLang="en-US" sz="800" dirty="0"/>
              <a:t> </a:t>
            </a:r>
            <a:r>
              <a:rPr lang="en-US" altLang="zh-CN" sz="800" dirty="0"/>
              <a:t>Factor</a:t>
            </a:r>
            <a:r>
              <a:rPr lang="zh-CN" altLang="en-US" sz="800" dirty="0"/>
              <a:t> </a:t>
            </a:r>
            <a:r>
              <a:rPr lang="en-US" altLang="zh-CN" sz="800" dirty="0"/>
              <a:t>calculations:</a:t>
            </a:r>
            <a:r>
              <a:rPr lang="zh-CN" altLang="en-US" sz="800" dirty="0"/>
              <a:t> </a:t>
            </a:r>
            <a:r>
              <a:rPr lang="en-US" altLang="zh-CN" sz="800" dirty="0"/>
              <a:t>Martinez,</a:t>
            </a:r>
            <a:r>
              <a:rPr lang="zh-CN" altLang="en-US" sz="800" dirty="0"/>
              <a:t> </a:t>
            </a:r>
            <a:r>
              <a:rPr lang="en-US" altLang="zh-CN" sz="800" dirty="0"/>
              <a:t>I.</a:t>
            </a:r>
            <a:r>
              <a:rPr lang="zh-CN" altLang="en-US" sz="800" dirty="0"/>
              <a:t> </a:t>
            </a:r>
            <a:r>
              <a:rPr lang="en-US" altLang="zh-CN" sz="800" dirty="0"/>
              <a:t>Radiation</a:t>
            </a:r>
            <a:r>
              <a:rPr lang="zh-CN" altLang="en-US" sz="800" dirty="0"/>
              <a:t> </a:t>
            </a:r>
            <a:r>
              <a:rPr lang="en-US" altLang="zh-CN" sz="800" dirty="0"/>
              <a:t>View</a:t>
            </a:r>
            <a:r>
              <a:rPr lang="zh-CN" altLang="en-US" sz="800" dirty="0"/>
              <a:t> </a:t>
            </a:r>
            <a:r>
              <a:rPr lang="en-US" altLang="zh-CN" sz="800" dirty="0"/>
              <a:t>Factors</a:t>
            </a:r>
          </a:p>
          <a:p>
            <a:r>
              <a:rPr lang="en-US" altLang="zh-CN" sz="800" dirty="0"/>
              <a:t>http://</a:t>
            </a:r>
            <a:r>
              <a:rPr lang="en-US" altLang="zh-CN" sz="800" dirty="0" err="1"/>
              <a:t>webserver.dmt.upm.es</a:t>
            </a:r>
            <a:r>
              <a:rPr lang="en-US" altLang="zh-CN" sz="800" dirty="0"/>
              <a:t>/~</a:t>
            </a:r>
            <a:r>
              <a:rPr lang="en-US" altLang="zh-CN" sz="800" dirty="0" err="1"/>
              <a:t>isidoro</a:t>
            </a:r>
            <a:r>
              <a:rPr lang="en-US" altLang="zh-CN" sz="800" dirty="0"/>
              <a:t>/tc3/Radiation%20View%20factors.pdf</a:t>
            </a:r>
            <a:endParaRPr lang="en-US" sz="800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875FD772-BABD-9F1A-926F-9BB90585AA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00113" y="3964346"/>
            <a:ext cx="33655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8876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53">
            <a:extLst>
              <a:ext uri="{FF2B5EF4-FFF2-40B4-BE49-F238E27FC236}">
                <a16:creationId xmlns:a16="http://schemas.microsoft.com/office/drawing/2014/main" id="{DF3A7CD9-5310-863F-3354-369376001458}"/>
              </a:ext>
            </a:extLst>
          </p:cNvPr>
          <p:cNvSpPr txBox="1"/>
          <p:nvPr/>
        </p:nvSpPr>
        <p:spPr>
          <a:xfrm>
            <a:off x="46041" y="1165649"/>
            <a:ext cx="349461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air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block,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we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assumed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that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view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factors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towards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every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cell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were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same:</a:t>
            </a:r>
          </a:p>
          <a:p>
            <a:endParaRPr lang="en-US" altLang="zh-CN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We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then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calculated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air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“equivalent”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radiation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area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using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rule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reciprocity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zh-CN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Title 1">
            <a:extLst>
              <a:ext uri="{FF2B5EF4-FFF2-40B4-BE49-F238E27FC236}">
                <a16:creationId xmlns:a16="http://schemas.microsoft.com/office/drawing/2014/main" id="{44337782-5FC4-4431-73A1-83CFD1829FAD}"/>
              </a:ext>
            </a:extLst>
          </p:cNvPr>
          <p:cNvSpPr txBox="1">
            <a:spLocks/>
          </p:cNvSpPr>
          <p:nvPr/>
        </p:nvSpPr>
        <p:spPr>
          <a:xfrm>
            <a:off x="-1" y="450131"/>
            <a:ext cx="8888107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altLang="zh-CN" sz="2500" b="1" dirty="0"/>
              <a:t>Radiation</a:t>
            </a:r>
            <a:r>
              <a:rPr lang="zh-CN" altLang="en-US" sz="2500" b="1" dirty="0"/>
              <a:t> </a:t>
            </a:r>
            <a:r>
              <a:rPr lang="en-US" altLang="zh-CN" sz="2500" b="1" dirty="0"/>
              <a:t>modeling</a:t>
            </a:r>
            <a:endParaRPr lang="en-US" sz="2500" b="1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ED5389E-6099-C3F2-EA7C-EB7C069439F8}"/>
              </a:ext>
            </a:extLst>
          </p:cNvPr>
          <p:cNvGrpSpPr/>
          <p:nvPr/>
        </p:nvGrpSpPr>
        <p:grpSpPr>
          <a:xfrm>
            <a:off x="6189108" y="1307381"/>
            <a:ext cx="2698998" cy="2218617"/>
            <a:chOff x="3581400" y="1467046"/>
            <a:chExt cx="2698998" cy="2218617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1049ED64-3ED8-BAF9-C0DE-7CD60F538822}"/>
                </a:ext>
              </a:extLst>
            </p:cNvPr>
            <p:cNvSpPr/>
            <p:nvPr/>
          </p:nvSpPr>
          <p:spPr>
            <a:xfrm>
              <a:off x="3581400" y="1472343"/>
              <a:ext cx="2553010" cy="2213320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D45E622-8577-4F92-DFE9-F9F6BC6A0BB8}"/>
                </a:ext>
              </a:extLst>
            </p:cNvPr>
            <p:cNvSpPr/>
            <p:nvPr/>
          </p:nvSpPr>
          <p:spPr>
            <a:xfrm>
              <a:off x="3758632" y="1693129"/>
              <a:ext cx="293134" cy="77395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559E32E-5243-1F1F-139F-FDA9399C49E5}"/>
                </a:ext>
              </a:extLst>
            </p:cNvPr>
            <p:cNvSpPr/>
            <p:nvPr/>
          </p:nvSpPr>
          <p:spPr>
            <a:xfrm>
              <a:off x="4392198" y="1693129"/>
              <a:ext cx="293134" cy="773957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4902B9E-B278-B904-EE9E-153DB0BBBCCB}"/>
                </a:ext>
              </a:extLst>
            </p:cNvPr>
            <p:cNvSpPr/>
            <p:nvPr/>
          </p:nvSpPr>
          <p:spPr>
            <a:xfrm>
              <a:off x="5025763" y="1693129"/>
              <a:ext cx="293134" cy="773957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2DABE0B-929E-D58A-BBB1-87F4A7A71FBA}"/>
                </a:ext>
              </a:extLst>
            </p:cNvPr>
            <p:cNvSpPr/>
            <p:nvPr/>
          </p:nvSpPr>
          <p:spPr>
            <a:xfrm>
              <a:off x="5659328" y="1693129"/>
              <a:ext cx="293134" cy="773957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D6C0FEC-14CA-9246-EB60-746C23C76D77}"/>
                </a:ext>
              </a:extLst>
            </p:cNvPr>
            <p:cNvSpPr txBox="1"/>
            <p:nvPr/>
          </p:nvSpPr>
          <p:spPr>
            <a:xfrm>
              <a:off x="5258834" y="1787398"/>
              <a:ext cx="293135" cy="3270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EB22B29-EBFB-3670-3813-2C765D284830}"/>
                </a:ext>
              </a:extLst>
            </p:cNvPr>
            <p:cNvSpPr/>
            <p:nvPr/>
          </p:nvSpPr>
          <p:spPr>
            <a:xfrm>
              <a:off x="3758632" y="2688053"/>
              <a:ext cx="293134" cy="773957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3303B54-3504-4DFB-3B4E-85FAA772E236}"/>
                </a:ext>
              </a:extLst>
            </p:cNvPr>
            <p:cNvSpPr/>
            <p:nvPr/>
          </p:nvSpPr>
          <p:spPr>
            <a:xfrm>
              <a:off x="4392198" y="2688053"/>
              <a:ext cx="293134" cy="773957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255E3D9-1555-7AEB-E2C4-5A9C56F6744D}"/>
                </a:ext>
              </a:extLst>
            </p:cNvPr>
            <p:cNvSpPr/>
            <p:nvPr/>
          </p:nvSpPr>
          <p:spPr>
            <a:xfrm>
              <a:off x="5025763" y="2688053"/>
              <a:ext cx="293134" cy="773957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937DF0F-4FF0-E517-1BC4-9191F3A6F05E}"/>
                </a:ext>
              </a:extLst>
            </p:cNvPr>
            <p:cNvSpPr/>
            <p:nvPr/>
          </p:nvSpPr>
          <p:spPr>
            <a:xfrm>
              <a:off x="5659328" y="2688053"/>
              <a:ext cx="293134" cy="773957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99A7522-C331-96FB-1C46-F59054337D61}"/>
                </a:ext>
              </a:extLst>
            </p:cNvPr>
            <p:cNvSpPr txBox="1"/>
            <p:nvPr/>
          </p:nvSpPr>
          <p:spPr>
            <a:xfrm>
              <a:off x="5258678" y="2736531"/>
              <a:ext cx="293135" cy="3270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240522AE-6162-CB00-67C0-84B1828AF45C}"/>
                </a:ext>
              </a:extLst>
            </p:cNvPr>
            <p:cNvSpPr txBox="1"/>
            <p:nvPr/>
          </p:nvSpPr>
          <p:spPr>
            <a:xfrm>
              <a:off x="5526367" y="1467046"/>
              <a:ext cx="754031" cy="2312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9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air</a:t>
              </a:r>
              <a:r>
                <a:rPr lang="zh-CN" altLang="en-US" sz="9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9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block</a:t>
              </a:r>
              <a:endParaRPr lang="en-US" sz="9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24E313A1-E2E2-EECF-0905-563823AA8D27}"/>
                </a:ext>
              </a:extLst>
            </p:cNvPr>
            <p:cNvCxnSpPr>
              <a:cxnSpLocks/>
              <a:stCxn id="7" idx="3"/>
              <a:endCxn id="8" idx="1"/>
            </p:cNvCxnSpPr>
            <p:nvPr/>
          </p:nvCxnSpPr>
          <p:spPr>
            <a:xfrm>
              <a:off x="4051766" y="2080108"/>
              <a:ext cx="340432" cy="0"/>
            </a:xfrm>
            <a:prstGeom prst="line">
              <a:avLst/>
            </a:prstGeom>
            <a:ln w="19050">
              <a:solidFill>
                <a:schemeClr val="accent2">
                  <a:lumMod val="60000"/>
                  <a:lumOff val="4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D19F573E-7F17-E6F2-E8BE-93B5B833A988}"/>
                </a:ext>
              </a:extLst>
            </p:cNvPr>
            <p:cNvCxnSpPr>
              <a:cxnSpLocks/>
              <a:stCxn id="7" idx="2"/>
              <a:endCxn id="12" idx="0"/>
            </p:cNvCxnSpPr>
            <p:nvPr/>
          </p:nvCxnSpPr>
          <p:spPr>
            <a:xfrm>
              <a:off x="3905199" y="2467086"/>
              <a:ext cx="0" cy="220967"/>
            </a:xfrm>
            <a:prstGeom prst="line">
              <a:avLst/>
            </a:prstGeom>
            <a:ln w="19050">
              <a:solidFill>
                <a:schemeClr val="accent2">
                  <a:lumMod val="60000"/>
                  <a:lumOff val="4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95EC8575-8145-89D1-C5B5-96F21841A126}"/>
                </a:ext>
              </a:extLst>
            </p:cNvPr>
            <p:cNvCxnSpPr>
              <a:cxnSpLocks/>
            </p:cNvCxnSpPr>
            <p:nvPr/>
          </p:nvCxnSpPr>
          <p:spPr>
            <a:xfrm>
              <a:off x="4045974" y="2464400"/>
              <a:ext cx="301426" cy="167648"/>
            </a:xfrm>
            <a:prstGeom prst="line">
              <a:avLst/>
            </a:prstGeom>
            <a:ln w="19050">
              <a:solidFill>
                <a:schemeClr val="accent2">
                  <a:lumMod val="60000"/>
                  <a:lumOff val="4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53A6238F-7889-5EA2-1D09-35CFD4CF23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2834" y="1307381"/>
            <a:ext cx="2367339" cy="1896506"/>
          </a:xfrm>
          <a:prstGeom prst="rect">
            <a:avLst/>
          </a:prstGeom>
        </p:spPr>
      </p:pic>
      <p:sp>
        <p:nvSpPr>
          <p:cNvPr id="20" name="AutoShape 2">
            <a:extLst>
              <a:ext uri="{FF2B5EF4-FFF2-40B4-BE49-F238E27FC236}">
                <a16:creationId xmlns:a16="http://schemas.microsoft.com/office/drawing/2014/main" id="{7F83124D-9D9C-8DA5-9CD4-7E618E5A7DA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C63B581-A723-64E7-8D82-0A4C8101CE10}"/>
              </a:ext>
            </a:extLst>
          </p:cNvPr>
          <p:cNvSpPr txBox="1"/>
          <p:nvPr/>
        </p:nvSpPr>
        <p:spPr>
          <a:xfrm>
            <a:off x="0" y="4804946"/>
            <a:ext cx="582468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800" dirty="0"/>
              <a:t>View</a:t>
            </a:r>
            <a:r>
              <a:rPr lang="zh-CN" altLang="en-US" sz="800" dirty="0"/>
              <a:t> </a:t>
            </a:r>
            <a:r>
              <a:rPr lang="en-US" altLang="zh-CN" sz="800" dirty="0"/>
              <a:t>Factor</a:t>
            </a:r>
            <a:r>
              <a:rPr lang="zh-CN" altLang="en-US" sz="800" dirty="0"/>
              <a:t> </a:t>
            </a:r>
            <a:r>
              <a:rPr lang="en-US" altLang="zh-CN" sz="800" dirty="0"/>
              <a:t>calculations:</a:t>
            </a:r>
            <a:r>
              <a:rPr lang="zh-CN" altLang="en-US" sz="800" dirty="0"/>
              <a:t> </a:t>
            </a:r>
            <a:r>
              <a:rPr lang="en-US" altLang="zh-CN" sz="800" dirty="0"/>
              <a:t>Martinez,</a:t>
            </a:r>
            <a:r>
              <a:rPr lang="zh-CN" altLang="en-US" sz="800" dirty="0"/>
              <a:t> </a:t>
            </a:r>
            <a:r>
              <a:rPr lang="en-US" altLang="zh-CN" sz="800" dirty="0"/>
              <a:t>I.</a:t>
            </a:r>
            <a:r>
              <a:rPr lang="zh-CN" altLang="en-US" sz="800" dirty="0"/>
              <a:t> </a:t>
            </a:r>
            <a:r>
              <a:rPr lang="en-US" altLang="zh-CN" sz="800" dirty="0"/>
              <a:t>Radiation</a:t>
            </a:r>
            <a:r>
              <a:rPr lang="zh-CN" altLang="en-US" sz="800" dirty="0"/>
              <a:t> </a:t>
            </a:r>
            <a:r>
              <a:rPr lang="en-US" altLang="zh-CN" sz="800" dirty="0"/>
              <a:t>View</a:t>
            </a:r>
            <a:r>
              <a:rPr lang="zh-CN" altLang="en-US" sz="800" dirty="0"/>
              <a:t> </a:t>
            </a:r>
            <a:r>
              <a:rPr lang="en-US" altLang="zh-CN" sz="800" dirty="0"/>
              <a:t>Factors</a:t>
            </a:r>
          </a:p>
          <a:p>
            <a:r>
              <a:rPr lang="en-US" altLang="zh-CN" sz="800" dirty="0"/>
              <a:t>http://</a:t>
            </a:r>
            <a:r>
              <a:rPr lang="en-US" altLang="zh-CN" sz="800" dirty="0" err="1"/>
              <a:t>webserver.dmt.upm.es</a:t>
            </a:r>
            <a:r>
              <a:rPr lang="en-US" altLang="zh-CN" sz="800" dirty="0"/>
              <a:t>/~</a:t>
            </a:r>
            <a:r>
              <a:rPr lang="en-US" altLang="zh-CN" sz="800" dirty="0" err="1"/>
              <a:t>isidoro</a:t>
            </a:r>
            <a:r>
              <a:rPr lang="en-US" altLang="zh-CN" sz="800" dirty="0"/>
              <a:t>/tc3/Radiation%20View%20factors.pdf</a:t>
            </a:r>
            <a:endParaRPr lang="en-US" sz="800" dirty="0"/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6005CFD0-9CA5-D8F8-074F-AE4FEC3F66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93118" y="2873687"/>
            <a:ext cx="1066800" cy="165100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F6D1FEF9-9C8E-8FC5-A0A5-9C51465747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3344" y="2007984"/>
            <a:ext cx="1934029" cy="1651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5BC21695-D054-32E1-F42E-C39363103A9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67501" y="3348198"/>
            <a:ext cx="1866900" cy="177800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7311B085-A7CC-B0C2-EAAE-F14116D3686F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t="28706" b="36568"/>
          <a:stretch/>
        </p:blipFill>
        <p:spPr>
          <a:xfrm>
            <a:off x="1066800" y="3643195"/>
            <a:ext cx="2108200" cy="405738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A4E6F8DA-E78A-A53A-EA39-7A7BA61AA729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374" t="66866" r="-374" b="-4747"/>
          <a:stretch/>
        </p:blipFill>
        <p:spPr>
          <a:xfrm>
            <a:off x="846851" y="4192170"/>
            <a:ext cx="2108200" cy="442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8550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53">
            <a:extLst>
              <a:ext uri="{FF2B5EF4-FFF2-40B4-BE49-F238E27FC236}">
                <a16:creationId xmlns:a16="http://schemas.microsoft.com/office/drawing/2014/main" id="{DF3A7CD9-5310-863F-3354-369376001458}"/>
              </a:ext>
            </a:extLst>
          </p:cNvPr>
          <p:cNvSpPr txBox="1"/>
          <p:nvPr/>
        </p:nvSpPr>
        <p:spPr>
          <a:xfrm>
            <a:off x="46041" y="1165649"/>
            <a:ext cx="608722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convection,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we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assumed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simple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format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Newton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law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cooling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overall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convection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heat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transfer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between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certain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cell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air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block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was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calculated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be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product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pre-determined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convection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heat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transfer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coefficient,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total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area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heat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transfer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cell,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temperature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difference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between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cell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air:</a:t>
            </a:r>
          </a:p>
        </p:txBody>
      </p:sp>
      <p:sp>
        <p:nvSpPr>
          <p:cNvPr id="57" name="Title 1">
            <a:extLst>
              <a:ext uri="{FF2B5EF4-FFF2-40B4-BE49-F238E27FC236}">
                <a16:creationId xmlns:a16="http://schemas.microsoft.com/office/drawing/2014/main" id="{44337782-5FC4-4431-73A1-83CFD1829FAD}"/>
              </a:ext>
            </a:extLst>
          </p:cNvPr>
          <p:cNvSpPr txBox="1">
            <a:spLocks/>
          </p:cNvSpPr>
          <p:nvPr/>
        </p:nvSpPr>
        <p:spPr>
          <a:xfrm>
            <a:off x="-1" y="450131"/>
            <a:ext cx="8888107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altLang="zh-CN" sz="2500" b="1" dirty="0"/>
              <a:t>Convection</a:t>
            </a:r>
            <a:r>
              <a:rPr lang="zh-CN" altLang="en-US" sz="2500" b="1" dirty="0"/>
              <a:t> </a:t>
            </a:r>
            <a:r>
              <a:rPr lang="en-US" altLang="zh-CN" sz="2500" b="1" dirty="0"/>
              <a:t>modeling</a:t>
            </a:r>
            <a:endParaRPr lang="en-US" sz="2500" b="1" dirty="0"/>
          </a:p>
        </p:txBody>
      </p:sp>
      <p:sp>
        <p:nvSpPr>
          <p:cNvPr id="20" name="AutoShape 2">
            <a:extLst>
              <a:ext uri="{FF2B5EF4-FFF2-40B4-BE49-F238E27FC236}">
                <a16:creationId xmlns:a16="http://schemas.microsoft.com/office/drawing/2014/main" id="{7F83124D-9D9C-8DA5-9CD4-7E618E5A7DA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DD92860-CE70-EEAF-6510-4AEEBD298F1F}"/>
              </a:ext>
            </a:extLst>
          </p:cNvPr>
          <p:cNvGrpSpPr/>
          <p:nvPr/>
        </p:nvGrpSpPr>
        <p:grpSpPr>
          <a:xfrm>
            <a:off x="6322892" y="1963291"/>
            <a:ext cx="2565214" cy="1216918"/>
            <a:chOff x="6322892" y="1597552"/>
            <a:chExt cx="2565214" cy="1216918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1D5DDB22-2398-E5AD-30C9-7D9518635057}"/>
                </a:ext>
              </a:extLst>
            </p:cNvPr>
            <p:cNvGrpSpPr/>
            <p:nvPr/>
          </p:nvGrpSpPr>
          <p:grpSpPr>
            <a:xfrm>
              <a:off x="6322892" y="1597552"/>
              <a:ext cx="2565214" cy="1216918"/>
              <a:chOff x="6426386" y="2245093"/>
              <a:chExt cx="2565214" cy="1216918"/>
            </a:xfrm>
          </p:grpSpPr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B8B7BF16-06BF-69EE-4BBA-E743EAED12EC}"/>
                  </a:ext>
                </a:extLst>
              </p:cNvPr>
              <p:cNvCxnSpPr/>
              <p:nvPr/>
            </p:nvCxnSpPr>
            <p:spPr>
              <a:xfrm>
                <a:off x="6426386" y="3462011"/>
                <a:ext cx="2565214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21EBA25A-0CE0-E7D0-25C3-F3F40E243576}"/>
                  </a:ext>
                </a:extLst>
              </p:cNvPr>
              <p:cNvSpPr/>
              <p:nvPr/>
            </p:nvSpPr>
            <p:spPr>
              <a:xfrm>
                <a:off x="6624512" y="2688053"/>
                <a:ext cx="281548" cy="77395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78A0AB17-4E30-9879-10DB-3D66E385ED39}"/>
                  </a:ext>
                </a:extLst>
              </p:cNvPr>
              <p:cNvSpPr/>
              <p:nvPr/>
            </p:nvSpPr>
            <p:spPr>
              <a:xfrm>
                <a:off x="7191359" y="2688053"/>
                <a:ext cx="281548" cy="77395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367D29ED-2E21-7967-392E-C084EB0344E2}"/>
                  </a:ext>
                </a:extLst>
              </p:cNvPr>
              <p:cNvSpPr/>
              <p:nvPr/>
            </p:nvSpPr>
            <p:spPr>
              <a:xfrm>
                <a:off x="8470490" y="2688053"/>
                <a:ext cx="281548" cy="77395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2ACE5E0-2E5E-1D3D-B198-A11F6ACA932F}"/>
                  </a:ext>
                </a:extLst>
              </p:cNvPr>
              <p:cNvSpPr txBox="1"/>
              <p:nvPr/>
            </p:nvSpPr>
            <p:spPr>
              <a:xfrm>
                <a:off x="7825193" y="2831948"/>
                <a:ext cx="293135" cy="3270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…</a:t>
                </a:r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1520C81D-8DF5-7E2F-DE56-2D84A8344FDE}"/>
                  </a:ext>
                </a:extLst>
              </p:cNvPr>
              <p:cNvSpPr/>
              <p:nvPr/>
            </p:nvSpPr>
            <p:spPr>
              <a:xfrm>
                <a:off x="6430044" y="2245093"/>
                <a:ext cx="2553010" cy="121691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89A352E6-0918-678E-D49C-93B12E82D63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65286" y="2467086"/>
                <a:ext cx="0" cy="489316"/>
              </a:xfrm>
              <a:prstGeom prst="line">
                <a:avLst/>
              </a:prstGeom>
              <a:ln w="19050">
                <a:solidFill>
                  <a:schemeClr val="accent2">
                    <a:lumMod val="60000"/>
                    <a:lumOff val="40000"/>
                  </a:schemeClr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</p:grp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7D89DE0-FB2D-1FD9-B7D3-CE936B35FA59}"/>
                </a:ext>
              </a:extLst>
            </p:cNvPr>
            <p:cNvCxnSpPr>
              <a:cxnSpLocks/>
            </p:cNvCxnSpPr>
            <p:nvPr/>
          </p:nvCxnSpPr>
          <p:spPr>
            <a:xfrm>
              <a:off x="7239000" y="1772162"/>
              <a:ext cx="0" cy="536699"/>
            </a:xfrm>
            <a:prstGeom prst="line">
              <a:avLst/>
            </a:prstGeom>
            <a:ln w="19050">
              <a:solidFill>
                <a:schemeClr val="accent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pic>
        <p:nvPicPr>
          <p:cNvPr id="33" name="Graphic 32">
            <a:extLst>
              <a:ext uri="{FF2B5EF4-FFF2-40B4-BE49-F238E27FC236}">
                <a16:creationId xmlns:a16="http://schemas.microsoft.com/office/drawing/2014/main" id="{52837A3C-3F9E-2CBA-2E90-D9E0CC4434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80004" y="3333750"/>
            <a:ext cx="2019300" cy="35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353908"/>
      </p:ext>
    </p:extLst>
  </p:cSld>
  <p:clrMapOvr>
    <a:masterClrMapping/>
  </p:clrMapOvr>
</p:sld>
</file>

<file path=ppt/theme/theme1.xml><?xml version="1.0" encoding="utf-8"?>
<a:theme xmlns:a="http://schemas.openxmlformats.org/drawingml/2006/main" name="16-9 Cove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6-9 Light Background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16-9 White Backgroud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23351</TotalTime>
  <Words>1595</Words>
  <Application>Microsoft Macintosh PowerPoint</Application>
  <PresentationFormat>On-screen Show (16:9)</PresentationFormat>
  <Paragraphs>204</Paragraphs>
  <Slides>24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24</vt:i4>
      </vt:variant>
    </vt:vector>
  </HeadingPairs>
  <TitlesOfParts>
    <vt:vector size="32" baseType="lpstr">
      <vt:lpstr>Arial</vt:lpstr>
      <vt:lpstr>Arial Black</vt:lpstr>
      <vt:lpstr>Calibri</vt:lpstr>
      <vt:lpstr>Helvetica Neue</vt:lpstr>
      <vt:lpstr>Times New Roman</vt:lpstr>
      <vt:lpstr>16-9 Cover</vt:lpstr>
      <vt:lpstr>16-9 Light Background</vt:lpstr>
      <vt:lpstr>16-9 White Backgroud</vt:lpstr>
      <vt:lpstr>PowerPoint Presentation</vt:lpstr>
      <vt:lpstr>Prismatic cell module TR propagation modeling</vt:lpstr>
      <vt:lpstr>Prismatic cell module TR propagation modeling: experiments</vt:lpstr>
      <vt:lpstr>The experimental data to be compared with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whole model in 1 page</vt:lpstr>
      <vt:lpstr>The heat transfer model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Template</dc:title>
  <dc:subject/>
  <dc:creator>University Marketing and Creative Services</dc:creator>
  <cp:keywords/>
  <dc:description/>
  <cp:lastModifiedBy>Jinghu Hu</cp:lastModifiedBy>
  <cp:revision>627</cp:revision>
  <cp:lastPrinted>2011-01-24T02:49:42Z</cp:lastPrinted>
  <dcterms:created xsi:type="dcterms:W3CDTF">2011-06-30T15:04:08Z</dcterms:created>
  <dcterms:modified xsi:type="dcterms:W3CDTF">2023-05-19T03:06:53Z</dcterms:modified>
  <cp:category/>
</cp:coreProperties>
</file>